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sldIdLst>
    <p:sldId id="256" r:id="rId2"/>
    <p:sldId id="257" r:id="rId3"/>
    <p:sldId id="271" r:id="rId4"/>
    <p:sldId id="267" r:id="rId5"/>
    <p:sldId id="258" r:id="rId6"/>
    <p:sldId id="259" r:id="rId7"/>
    <p:sldId id="269" r:id="rId8"/>
    <p:sldId id="302" r:id="rId9"/>
    <p:sldId id="291" r:id="rId10"/>
    <p:sldId id="301" r:id="rId11"/>
    <p:sldId id="260" r:id="rId12"/>
    <p:sldId id="270" r:id="rId13"/>
    <p:sldId id="278" r:id="rId14"/>
    <p:sldId id="279" r:id="rId15"/>
    <p:sldId id="261" r:id="rId16"/>
    <p:sldId id="274" r:id="rId17"/>
    <p:sldId id="264" r:id="rId18"/>
    <p:sldId id="262" r:id="rId19"/>
    <p:sldId id="273" r:id="rId20"/>
    <p:sldId id="272" r:id="rId21"/>
    <p:sldId id="275" r:id="rId22"/>
    <p:sldId id="263" r:id="rId23"/>
    <p:sldId id="276" r:id="rId24"/>
    <p:sldId id="277" r:id="rId25"/>
    <p:sldId id="268" r:id="rId26"/>
    <p:sldId id="280" r:id="rId27"/>
    <p:sldId id="289" r:id="rId28"/>
    <p:sldId id="304" r:id="rId29"/>
    <p:sldId id="305" r:id="rId30"/>
    <p:sldId id="306" r:id="rId31"/>
    <p:sldId id="293" r:id="rId32"/>
    <p:sldId id="303" r:id="rId33"/>
    <p:sldId id="307" r:id="rId34"/>
    <p:sldId id="292" r:id="rId35"/>
    <p:sldId id="294" r:id="rId36"/>
    <p:sldId id="295" r:id="rId37"/>
    <p:sldId id="296" r:id="rId38"/>
    <p:sldId id="298" r:id="rId39"/>
    <p:sldId id="300" r:id="rId40"/>
    <p:sldId id="299" r:id="rId41"/>
    <p:sldId id="288" r:id="rId42"/>
    <p:sldId id="265" r:id="rId43"/>
    <p:sldId id="285" r:id="rId44"/>
    <p:sldId id="290" r:id="rId45"/>
    <p:sldId id="283" r:id="rId46"/>
    <p:sldId id="281" r:id="rId47"/>
    <p:sldId id="282" r:id="rId48"/>
    <p:sldId id="284" r:id="rId49"/>
    <p:sldId id="286" r:id="rId50"/>
    <p:sldId id="287" r:id="rId5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5" d="100"/>
          <a:sy n="75" d="100"/>
        </p:scale>
        <p:origin x="97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3645-DCFE-47FC-8A66-F9A45A422ED9}"/>
              </a:ext>
            </a:extLst>
          </p:cNvPr>
          <p:cNvSpPr>
            <a:spLocks noGrp="1"/>
          </p:cNvSpPr>
          <p:nvPr>
            <p:ph type="ctrTitle"/>
          </p:nvPr>
        </p:nvSpPr>
        <p:spPr>
          <a:xfrm>
            <a:off x="3221150" y="1247140"/>
            <a:ext cx="7891760" cy="3450844"/>
          </a:xfrm>
        </p:spPr>
        <p:txBody>
          <a:bodyPr anchor="t"/>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AD509FA-7BD7-4D45-998F-0E43038F179C}"/>
              </a:ext>
            </a:extLst>
          </p:cNvPr>
          <p:cNvSpPr>
            <a:spLocks noGrp="1"/>
          </p:cNvSpPr>
          <p:nvPr>
            <p:ph type="subTitle" idx="1"/>
          </p:nvPr>
        </p:nvSpPr>
        <p:spPr>
          <a:xfrm>
            <a:off x="3221150" y="4818126"/>
            <a:ext cx="7891760" cy="126898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2D03A0B2-4A2F-D846-A5E6-FB7CB9A031F7}"/>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7F573F1D-73A7-FB41-BCAD-FC9AA7DEF4F5}"/>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Date Placeholder 6">
            <a:extLst>
              <a:ext uri="{FF2B5EF4-FFF2-40B4-BE49-F238E27FC236}">
                <a16:creationId xmlns:a16="http://schemas.microsoft.com/office/drawing/2014/main" id="{DDCFA51C-E4FE-4BF2-A2DD-E32DE57D8AD0}"/>
              </a:ext>
            </a:extLst>
          </p:cNvPr>
          <p:cNvSpPr>
            <a:spLocks noGrp="1"/>
          </p:cNvSpPr>
          <p:nvPr>
            <p:ph type="dt" sz="half" idx="10"/>
          </p:nvPr>
        </p:nvSpPr>
        <p:spPr/>
        <p:txBody>
          <a:bodyPr/>
          <a:lstStyle/>
          <a:p>
            <a:pPr algn="r"/>
            <a:fld id="{1449AA12-8195-4182-A7AC-2E7E59DFBDAF}" type="datetimeFigureOut">
              <a:rPr lang="en-US" smtClean="0"/>
              <a:pPr algn="r"/>
              <a:t>5/27/2025</a:t>
            </a:fld>
            <a:endParaRPr lang="en-US"/>
          </a:p>
        </p:txBody>
      </p:sp>
      <p:sp>
        <p:nvSpPr>
          <p:cNvPr id="8" name="Footer Placeholder 7">
            <a:extLst>
              <a:ext uri="{FF2B5EF4-FFF2-40B4-BE49-F238E27FC236}">
                <a16:creationId xmlns:a16="http://schemas.microsoft.com/office/drawing/2014/main" id="{5A438448-FC2D-4A2F-B7C0-04AC50311EAA}"/>
              </a:ext>
            </a:extLst>
          </p:cNvPr>
          <p:cNvSpPr>
            <a:spLocks noGrp="1"/>
          </p:cNvSpPr>
          <p:nvPr>
            <p:ph type="ftr" sz="quarter" idx="11"/>
          </p:nvPr>
        </p:nvSpPr>
        <p:spPr>
          <a:xfrm>
            <a:off x="3221150" y="6292850"/>
            <a:ext cx="4114800" cy="365125"/>
          </a:xfrm>
        </p:spPr>
        <p:txBody>
          <a:bodyPr/>
          <a:lstStyle/>
          <a:p>
            <a:pPr algn="l"/>
            <a:endParaRPr lang="en-US" dirty="0"/>
          </a:p>
        </p:txBody>
      </p:sp>
      <p:sp>
        <p:nvSpPr>
          <p:cNvPr id="11" name="Slide Number Placeholder 10">
            <a:extLst>
              <a:ext uri="{FF2B5EF4-FFF2-40B4-BE49-F238E27FC236}">
                <a16:creationId xmlns:a16="http://schemas.microsoft.com/office/drawing/2014/main" id="{3B07C67E-EAD9-47D8-9559-4E091BC03BA8}"/>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87211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53B0-59B2-4B39-93E0-DCFBB932C82A}"/>
              </a:ext>
            </a:extLst>
          </p:cNvPr>
          <p:cNvSpPr>
            <a:spLocks noGrp="1"/>
          </p:cNvSpPr>
          <p:nvPr>
            <p:ph type="title"/>
          </p:nvPr>
        </p:nvSpPr>
        <p:spPr>
          <a:xfrm>
            <a:off x="1587710" y="455362"/>
            <a:ext cx="9525200" cy="155041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8C5F7B-98AC-425B-80BD-6C6F3032D0CE}"/>
              </a:ext>
            </a:extLst>
          </p:cNvPr>
          <p:cNvSpPr>
            <a:spLocks noGrp="1"/>
          </p:cNvSpPr>
          <p:nvPr>
            <p:ph type="body" orient="vert" idx="1"/>
          </p:nvPr>
        </p:nvSpPr>
        <p:spPr>
          <a:xfrm>
            <a:off x="1587710" y="2160016"/>
            <a:ext cx="9525200" cy="392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88C2EE-2433-424A-878C-24514FF5D44F}"/>
              </a:ext>
            </a:extLst>
          </p:cNvPr>
          <p:cNvSpPr>
            <a:spLocks noGrp="1"/>
          </p:cNvSpPr>
          <p:nvPr>
            <p:ph type="dt" sz="half" idx="10"/>
          </p:nvPr>
        </p:nvSpPr>
        <p:spPr/>
        <p:txBody>
          <a:bodyPr/>
          <a:lstStyle/>
          <a:p>
            <a:fld id="{1449AA12-8195-4182-A7AC-2E7E59DFBDAF}" type="datetimeFigureOut">
              <a:rPr lang="en-US" smtClean="0"/>
              <a:t>5/27/2025</a:t>
            </a:fld>
            <a:endParaRPr lang="en-US"/>
          </a:p>
        </p:txBody>
      </p:sp>
      <p:sp>
        <p:nvSpPr>
          <p:cNvPr id="5" name="Footer Placeholder 4">
            <a:extLst>
              <a:ext uri="{FF2B5EF4-FFF2-40B4-BE49-F238E27FC236}">
                <a16:creationId xmlns:a16="http://schemas.microsoft.com/office/drawing/2014/main" id="{1FFEFD20-ADE2-40F3-A071-6D1E97F8F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7D1D5-5E92-48E1-9475-EC122D3FE61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60FCF945-5CF3-5542-A36A-9CBB738E735E}"/>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7D61B-66C5-4341-8F2D-129A9E4D8283}"/>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8121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7FBCF-6EDB-4883-92D4-612F4D1C5589}"/>
              </a:ext>
            </a:extLst>
          </p:cNvPr>
          <p:cNvSpPr>
            <a:spLocks noGrp="1"/>
          </p:cNvSpPr>
          <p:nvPr>
            <p:ph type="title" orient="vert"/>
          </p:nvPr>
        </p:nvSpPr>
        <p:spPr>
          <a:xfrm>
            <a:off x="8846380" y="565149"/>
            <a:ext cx="2266530" cy="5611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D2DF8-B588-416F-AA11-9F3A0DDE6765}"/>
              </a:ext>
            </a:extLst>
          </p:cNvPr>
          <p:cNvSpPr>
            <a:spLocks noGrp="1"/>
          </p:cNvSpPr>
          <p:nvPr>
            <p:ph type="body" orient="vert" idx="1"/>
          </p:nvPr>
        </p:nvSpPr>
        <p:spPr>
          <a:xfrm>
            <a:off x="1587710" y="565149"/>
            <a:ext cx="7088929" cy="5611813"/>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F7B1D-405D-4EE7-9A23-3F21916C9503}"/>
              </a:ext>
            </a:extLst>
          </p:cNvPr>
          <p:cNvSpPr>
            <a:spLocks noGrp="1"/>
          </p:cNvSpPr>
          <p:nvPr>
            <p:ph type="dt" sz="half" idx="10"/>
          </p:nvPr>
        </p:nvSpPr>
        <p:spPr/>
        <p:txBody>
          <a:bodyPr/>
          <a:lstStyle/>
          <a:p>
            <a:fld id="{1449AA12-8195-4182-A7AC-2E7E59DFBDAF}" type="datetimeFigureOut">
              <a:rPr lang="en-US" smtClean="0"/>
              <a:t>5/27/2025</a:t>
            </a:fld>
            <a:endParaRPr lang="en-US"/>
          </a:p>
        </p:txBody>
      </p:sp>
      <p:sp>
        <p:nvSpPr>
          <p:cNvPr id="5" name="Footer Placeholder 4">
            <a:extLst>
              <a:ext uri="{FF2B5EF4-FFF2-40B4-BE49-F238E27FC236}">
                <a16:creationId xmlns:a16="http://schemas.microsoft.com/office/drawing/2014/main" id="{D27B9304-686C-431A-8E7F-D9DD19F4D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A240B-DB2E-46ED-8AC6-744B2C1C70E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2F275F2C-778B-864A-8379-6D0726B18FDC}"/>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0051C8-76B3-384B-BCF1-60BB80301FCD}"/>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258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DD8-8608-4B55-96D8-0AB848C02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3CC0B-7B21-422D-937D-FBD49EE93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EAFA-89BC-43E9-8EB9-B6B3CD136E43}"/>
              </a:ext>
            </a:extLst>
          </p:cNvPr>
          <p:cNvSpPr>
            <a:spLocks noGrp="1"/>
          </p:cNvSpPr>
          <p:nvPr>
            <p:ph type="dt" sz="half" idx="10"/>
          </p:nvPr>
        </p:nvSpPr>
        <p:spPr/>
        <p:txBody>
          <a:bodyPr/>
          <a:lstStyle/>
          <a:p>
            <a:fld id="{1449AA12-8195-4182-A7AC-2E7E59DFBDAF}" type="datetimeFigureOut">
              <a:rPr lang="en-US" smtClean="0"/>
              <a:t>5/27/2025</a:t>
            </a:fld>
            <a:endParaRPr lang="en-US"/>
          </a:p>
        </p:txBody>
      </p:sp>
      <p:sp>
        <p:nvSpPr>
          <p:cNvPr id="5" name="Footer Placeholder 4">
            <a:extLst>
              <a:ext uri="{FF2B5EF4-FFF2-40B4-BE49-F238E27FC236}">
                <a16:creationId xmlns:a16="http://schemas.microsoft.com/office/drawing/2014/main" id="{A3850944-70C2-487F-A102-58CDFB94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7B7B8-A972-455E-9D8C-9B8026A5306D}"/>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51" name="Rectangle 50">
            <a:extLst>
              <a:ext uri="{FF2B5EF4-FFF2-40B4-BE49-F238E27FC236}">
                <a16:creationId xmlns:a16="http://schemas.microsoft.com/office/drawing/2014/main" id="{CCC95119-6D9D-3542-9E0E-4171B33DC9C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C92F19-7317-314C-81B7-43B8B687F4E4}"/>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49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87F2-AA0E-4F0C-9AD6-2353021573D7}"/>
              </a:ext>
            </a:extLst>
          </p:cNvPr>
          <p:cNvSpPr>
            <a:spLocks noGrp="1"/>
          </p:cNvSpPr>
          <p:nvPr>
            <p:ph type="title"/>
          </p:nvPr>
        </p:nvSpPr>
        <p:spPr>
          <a:xfrm>
            <a:off x="3221150" y="1251674"/>
            <a:ext cx="7891760" cy="2914688"/>
          </a:xfrm>
        </p:spPr>
        <p:txBody>
          <a:bodyPr anchor="t"/>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37807-96B8-4061-A845-1287216BF53B}"/>
              </a:ext>
            </a:extLst>
          </p:cNvPr>
          <p:cNvSpPr>
            <a:spLocks noGrp="1"/>
          </p:cNvSpPr>
          <p:nvPr>
            <p:ph type="body" idx="1"/>
          </p:nvPr>
        </p:nvSpPr>
        <p:spPr>
          <a:xfrm>
            <a:off x="3221150" y="4818126"/>
            <a:ext cx="7891760" cy="1271524"/>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AF346-9503-4767-BCB4-84B823E27419}"/>
              </a:ext>
            </a:extLst>
          </p:cNvPr>
          <p:cNvSpPr>
            <a:spLocks noGrp="1"/>
          </p:cNvSpPr>
          <p:nvPr>
            <p:ph type="dt" sz="half" idx="10"/>
          </p:nvPr>
        </p:nvSpPr>
        <p:spPr/>
        <p:txBody>
          <a:bodyPr/>
          <a:lstStyle/>
          <a:p>
            <a:fld id="{1449AA12-8195-4182-A7AC-2E7E59DFBDAF}" type="datetimeFigureOut">
              <a:rPr lang="en-US" smtClean="0"/>
              <a:t>5/27/2025</a:t>
            </a:fld>
            <a:endParaRPr lang="en-US"/>
          </a:p>
        </p:txBody>
      </p:sp>
      <p:sp>
        <p:nvSpPr>
          <p:cNvPr id="5" name="Footer Placeholder 4">
            <a:extLst>
              <a:ext uri="{FF2B5EF4-FFF2-40B4-BE49-F238E27FC236}">
                <a16:creationId xmlns:a16="http://schemas.microsoft.com/office/drawing/2014/main" id="{5259605B-A39D-4BEE-B46F-16CF13FA0BA7}"/>
              </a:ext>
            </a:extLst>
          </p:cNvPr>
          <p:cNvSpPr>
            <a:spLocks noGrp="1"/>
          </p:cNvSpPr>
          <p:nvPr>
            <p:ph type="ftr" sz="quarter" idx="11"/>
          </p:nvPr>
        </p:nvSpPr>
        <p:spPr>
          <a:xfrm>
            <a:off x="3221150" y="6292850"/>
            <a:ext cx="4114800" cy="365125"/>
          </a:xfrm>
        </p:spPr>
        <p:txBody>
          <a:bodyPr/>
          <a:lstStyle/>
          <a:p>
            <a:endParaRPr lang="en-US"/>
          </a:p>
        </p:txBody>
      </p:sp>
      <p:sp>
        <p:nvSpPr>
          <p:cNvPr id="6" name="Slide Number Placeholder 5">
            <a:extLst>
              <a:ext uri="{FF2B5EF4-FFF2-40B4-BE49-F238E27FC236}">
                <a16:creationId xmlns:a16="http://schemas.microsoft.com/office/drawing/2014/main" id="{2575834A-942D-410B-A430-43F9E01FC5F9}"/>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4AD199D5-C485-D449-9804-F755E0907B51}"/>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4290D1A7-C550-2540-86C9-EB0FB2EB2E71}"/>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2068888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CAD2-C321-4E81-AEBE-696A90E2D9A4}"/>
              </a:ext>
            </a:extLst>
          </p:cNvPr>
          <p:cNvSpPr>
            <a:spLocks noGrp="1"/>
          </p:cNvSpPr>
          <p:nvPr>
            <p:ph type="title"/>
          </p:nvPr>
        </p:nvSpPr>
        <p:spPr>
          <a:xfrm>
            <a:off x="1587710" y="455362"/>
            <a:ext cx="9486690" cy="15504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F20CD1-0E09-4415-911C-0F5B7341DD80}"/>
              </a:ext>
            </a:extLst>
          </p:cNvPr>
          <p:cNvSpPr>
            <a:spLocks noGrp="1"/>
          </p:cNvSpPr>
          <p:nvPr>
            <p:ph sz="half" idx="1"/>
          </p:nvPr>
        </p:nvSpPr>
        <p:spPr>
          <a:xfrm>
            <a:off x="1587709" y="2160016"/>
            <a:ext cx="4425437" cy="39270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63EDD-031A-49CA-9130-067550BD0D55}"/>
              </a:ext>
            </a:extLst>
          </p:cNvPr>
          <p:cNvSpPr>
            <a:spLocks noGrp="1"/>
          </p:cNvSpPr>
          <p:nvPr>
            <p:ph sz="half" idx="2"/>
          </p:nvPr>
        </p:nvSpPr>
        <p:spPr>
          <a:xfrm>
            <a:off x="6648963" y="2160016"/>
            <a:ext cx="4425437"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0808E79-A0BE-49F3-AE92-7EE5CC78F1A6}"/>
              </a:ext>
            </a:extLst>
          </p:cNvPr>
          <p:cNvSpPr>
            <a:spLocks noGrp="1"/>
          </p:cNvSpPr>
          <p:nvPr>
            <p:ph type="dt" sz="half" idx="10"/>
          </p:nvPr>
        </p:nvSpPr>
        <p:spPr/>
        <p:txBody>
          <a:bodyPr/>
          <a:lstStyle/>
          <a:p>
            <a:fld id="{1449AA12-8195-4182-A7AC-2E7E59DFBDAF}" type="datetimeFigureOut">
              <a:rPr lang="en-US" smtClean="0"/>
              <a:t>5/27/2025</a:t>
            </a:fld>
            <a:endParaRPr lang="en-US"/>
          </a:p>
        </p:txBody>
      </p:sp>
      <p:sp>
        <p:nvSpPr>
          <p:cNvPr id="6" name="Footer Placeholder 5">
            <a:extLst>
              <a:ext uri="{FF2B5EF4-FFF2-40B4-BE49-F238E27FC236}">
                <a16:creationId xmlns:a16="http://schemas.microsoft.com/office/drawing/2014/main" id="{2898B87C-BF1E-47CF-9A4E-FD4BE32C0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6E71-46F6-469C-A9CA-E707EBE51B58}"/>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052659F6-6B3B-A545-A45F-FAD238210D47}"/>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0637F8-15DE-2240-8BF8-D6E57A337B1A}"/>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799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B26D-64DE-4314-8BD2-25FD618FB46D}"/>
              </a:ext>
            </a:extLst>
          </p:cNvPr>
          <p:cNvSpPr>
            <a:spLocks noGrp="1"/>
          </p:cNvSpPr>
          <p:nvPr>
            <p:ph type="title"/>
          </p:nvPr>
        </p:nvSpPr>
        <p:spPr>
          <a:xfrm>
            <a:off x="1591056" y="457200"/>
            <a:ext cx="9521854" cy="15544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9D77613-5CEE-4B05-A937-CD43EAAABF38}"/>
              </a:ext>
            </a:extLst>
          </p:cNvPr>
          <p:cNvSpPr>
            <a:spLocks noGrp="1"/>
          </p:cNvSpPr>
          <p:nvPr>
            <p:ph type="body" idx="1"/>
          </p:nvPr>
        </p:nvSpPr>
        <p:spPr>
          <a:xfrm>
            <a:off x="1591057"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43E4779-3B5A-4993-9C7F-FB19F1633F5D}"/>
              </a:ext>
            </a:extLst>
          </p:cNvPr>
          <p:cNvSpPr>
            <a:spLocks noGrp="1"/>
          </p:cNvSpPr>
          <p:nvPr>
            <p:ph sz="half" idx="2"/>
          </p:nvPr>
        </p:nvSpPr>
        <p:spPr>
          <a:xfrm>
            <a:off x="1591056" y="2988998"/>
            <a:ext cx="4425697" cy="3098112"/>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1081A-685C-4C18-9AE9-425106A02F6B}"/>
              </a:ext>
            </a:extLst>
          </p:cNvPr>
          <p:cNvSpPr>
            <a:spLocks noGrp="1"/>
          </p:cNvSpPr>
          <p:nvPr>
            <p:ph type="body" sz="quarter" idx="3"/>
          </p:nvPr>
        </p:nvSpPr>
        <p:spPr>
          <a:xfrm>
            <a:off x="6687214"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780F424-FE3A-4B7D-B60C-7AEA2118A585}"/>
              </a:ext>
            </a:extLst>
          </p:cNvPr>
          <p:cNvSpPr>
            <a:spLocks noGrp="1"/>
          </p:cNvSpPr>
          <p:nvPr>
            <p:ph sz="quarter" idx="4"/>
          </p:nvPr>
        </p:nvSpPr>
        <p:spPr>
          <a:xfrm>
            <a:off x="6687214" y="2988998"/>
            <a:ext cx="4425696" cy="3098112"/>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64D2A96-CD7D-41BC-BDBE-5E29B7C0B325}"/>
              </a:ext>
            </a:extLst>
          </p:cNvPr>
          <p:cNvSpPr>
            <a:spLocks noGrp="1"/>
          </p:cNvSpPr>
          <p:nvPr>
            <p:ph type="dt" sz="half" idx="10"/>
          </p:nvPr>
        </p:nvSpPr>
        <p:spPr/>
        <p:txBody>
          <a:bodyPr/>
          <a:lstStyle/>
          <a:p>
            <a:fld id="{1449AA12-8195-4182-A7AC-2E7E59DFBDAF}" type="datetimeFigureOut">
              <a:rPr lang="en-US" smtClean="0"/>
              <a:t>5/27/2025</a:t>
            </a:fld>
            <a:endParaRPr lang="en-US"/>
          </a:p>
        </p:txBody>
      </p:sp>
      <p:sp>
        <p:nvSpPr>
          <p:cNvPr id="8" name="Footer Placeholder 7">
            <a:extLst>
              <a:ext uri="{FF2B5EF4-FFF2-40B4-BE49-F238E27FC236}">
                <a16:creationId xmlns:a16="http://schemas.microsoft.com/office/drawing/2014/main" id="{2CD1471D-6DDE-4E56-84E9-48136966A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A3F451-CF28-4F57-B844-52A665440A0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2" name="Rectangle 11">
            <a:extLst>
              <a:ext uri="{FF2B5EF4-FFF2-40B4-BE49-F238E27FC236}">
                <a16:creationId xmlns:a16="http://schemas.microsoft.com/office/drawing/2014/main" id="{2D1FA03E-7A83-AB41-BB4B-25B04946559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702630-3C98-A142-9D04-1D852974DC2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63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2D7A-4502-49C3-BAFB-6D46F7A2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B67EE-A167-43D1-9C58-7B736CF28B64}"/>
              </a:ext>
            </a:extLst>
          </p:cNvPr>
          <p:cNvSpPr>
            <a:spLocks noGrp="1"/>
          </p:cNvSpPr>
          <p:nvPr>
            <p:ph type="dt" sz="half" idx="10"/>
          </p:nvPr>
        </p:nvSpPr>
        <p:spPr/>
        <p:txBody>
          <a:bodyPr/>
          <a:lstStyle/>
          <a:p>
            <a:fld id="{1449AA12-8195-4182-A7AC-2E7E59DFBDAF}" type="datetimeFigureOut">
              <a:rPr lang="en-US" smtClean="0"/>
              <a:t>5/27/2025</a:t>
            </a:fld>
            <a:endParaRPr lang="en-US"/>
          </a:p>
        </p:txBody>
      </p:sp>
      <p:sp>
        <p:nvSpPr>
          <p:cNvPr id="4" name="Footer Placeholder 3">
            <a:extLst>
              <a:ext uri="{FF2B5EF4-FFF2-40B4-BE49-F238E27FC236}">
                <a16:creationId xmlns:a16="http://schemas.microsoft.com/office/drawing/2014/main" id="{3C5605B7-599B-450E-9E8D-2A9AE3F30F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BD2B1-8C5F-430B-A0F2-CD5281AB75E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8" name="Rectangle 7">
            <a:extLst>
              <a:ext uri="{FF2B5EF4-FFF2-40B4-BE49-F238E27FC236}">
                <a16:creationId xmlns:a16="http://schemas.microsoft.com/office/drawing/2014/main" id="{1DBA877B-B45A-BD48-8FC8-E752E7D7174F}"/>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F3343D-2AFA-B544-B40A-315F5EC680B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683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08016-71BA-4CD3-918D-51613F7F4DF5}"/>
              </a:ext>
            </a:extLst>
          </p:cNvPr>
          <p:cNvSpPr>
            <a:spLocks noGrp="1"/>
          </p:cNvSpPr>
          <p:nvPr>
            <p:ph type="dt" sz="half" idx="10"/>
          </p:nvPr>
        </p:nvSpPr>
        <p:spPr/>
        <p:txBody>
          <a:bodyPr/>
          <a:lstStyle/>
          <a:p>
            <a:fld id="{1449AA12-8195-4182-A7AC-2E7E59DFBDAF}" type="datetimeFigureOut">
              <a:rPr lang="en-US" smtClean="0"/>
              <a:t>5/27/2025</a:t>
            </a:fld>
            <a:endParaRPr lang="en-US"/>
          </a:p>
        </p:txBody>
      </p:sp>
      <p:sp>
        <p:nvSpPr>
          <p:cNvPr id="3" name="Footer Placeholder 2">
            <a:extLst>
              <a:ext uri="{FF2B5EF4-FFF2-40B4-BE49-F238E27FC236}">
                <a16:creationId xmlns:a16="http://schemas.microsoft.com/office/drawing/2014/main" id="{95B24F46-0425-47C6-9FFB-F69AFFFE8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CE7A99-1593-4189-A514-8209CC32A2EA}"/>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7" name="Rectangle 6">
            <a:extLst>
              <a:ext uri="{FF2B5EF4-FFF2-40B4-BE49-F238E27FC236}">
                <a16:creationId xmlns:a16="http://schemas.microsoft.com/office/drawing/2014/main" id="{11C15DFD-AB97-AB43-A6C9-2808708C91B4}"/>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05BA89-ECA6-2247-ABBB-3C67160202E9}"/>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103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33B-3FC6-4B08-9FBE-2DD48307A4D4}"/>
              </a:ext>
            </a:extLst>
          </p:cNvPr>
          <p:cNvSpPr>
            <a:spLocks noGrp="1"/>
          </p:cNvSpPr>
          <p:nvPr>
            <p:ph type="title"/>
          </p:nvPr>
        </p:nvSpPr>
        <p:spPr>
          <a:xfrm>
            <a:off x="1587712" y="455362"/>
            <a:ext cx="4043440" cy="158451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77FBD4A-4514-4DCE-8F18-914DF3F4EED1}"/>
              </a:ext>
            </a:extLst>
          </p:cNvPr>
          <p:cNvSpPr>
            <a:spLocks noGrp="1"/>
          </p:cNvSpPr>
          <p:nvPr>
            <p:ph idx="1"/>
          </p:nvPr>
        </p:nvSpPr>
        <p:spPr>
          <a:xfrm>
            <a:off x="6271232" y="565151"/>
            <a:ext cx="5358384" cy="5521960"/>
          </a:xfrm>
        </p:spPr>
        <p:txBody>
          <a:bodyPr>
            <a:normAutofit/>
          </a:bodyPr>
          <a:lstStyle>
            <a:lvl1pPr>
              <a:defRPr sz="2200"/>
            </a:lvl1pPr>
            <a:lvl2pPr>
              <a:defRPr sz="19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AF18C85-0675-4202-B796-352766854939}"/>
              </a:ext>
            </a:extLst>
          </p:cNvPr>
          <p:cNvSpPr>
            <a:spLocks noGrp="1"/>
          </p:cNvSpPr>
          <p:nvPr>
            <p:ph type="body" sz="half" idx="2"/>
          </p:nvPr>
        </p:nvSpPr>
        <p:spPr>
          <a:xfrm>
            <a:off x="1587712" y="2039874"/>
            <a:ext cx="4043440"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79E5-F934-4D04-866F-F7CB5B08ACC4}"/>
              </a:ext>
            </a:extLst>
          </p:cNvPr>
          <p:cNvSpPr>
            <a:spLocks noGrp="1"/>
          </p:cNvSpPr>
          <p:nvPr>
            <p:ph type="dt" sz="half" idx="10"/>
          </p:nvPr>
        </p:nvSpPr>
        <p:spPr/>
        <p:txBody>
          <a:bodyPr/>
          <a:lstStyle/>
          <a:p>
            <a:fld id="{1449AA12-8195-4182-A7AC-2E7E59DFBDAF}" type="datetimeFigureOut">
              <a:rPr lang="en-US" smtClean="0"/>
              <a:t>5/27/2025</a:t>
            </a:fld>
            <a:endParaRPr lang="en-US"/>
          </a:p>
        </p:txBody>
      </p:sp>
      <p:sp>
        <p:nvSpPr>
          <p:cNvPr id="6" name="Footer Placeholder 5">
            <a:extLst>
              <a:ext uri="{FF2B5EF4-FFF2-40B4-BE49-F238E27FC236}">
                <a16:creationId xmlns:a16="http://schemas.microsoft.com/office/drawing/2014/main" id="{E705FC94-7915-439A-B937-F02D1BB03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69B19-4156-4584-B1DC-4F42F200B915}"/>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DC1B6031-8ABE-F648-8E05-3D08D0D54B53}"/>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ABD855-35E6-BE4F-8B03-FD12DDB32E10}"/>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78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1F3B-090C-4BB5-84BE-8ED0FC5981A5}"/>
              </a:ext>
            </a:extLst>
          </p:cNvPr>
          <p:cNvSpPr>
            <a:spLocks noGrp="1"/>
          </p:cNvSpPr>
          <p:nvPr>
            <p:ph type="title"/>
          </p:nvPr>
        </p:nvSpPr>
        <p:spPr>
          <a:xfrm>
            <a:off x="1587711" y="455362"/>
            <a:ext cx="4043436" cy="1584512"/>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397C49E-9426-4B24-B2A7-C54B89DA60A3}"/>
              </a:ext>
            </a:extLst>
          </p:cNvPr>
          <p:cNvSpPr>
            <a:spLocks noGrp="1"/>
          </p:cNvSpPr>
          <p:nvPr>
            <p:ph type="pic" idx="1"/>
          </p:nvPr>
        </p:nvSpPr>
        <p:spPr>
          <a:xfrm>
            <a:off x="6271232" y="565150"/>
            <a:ext cx="5355607" cy="5522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BC7F011-0A5F-44E9-88CD-C95A33351B45}"/>
              </a:ext>
            </a:extLst>
          </p:cNvPr>
          <p:cNvSpPr>
            <a:spLocks noGrp="1"/>
          </p:cNvSpPr>
          <p:nvPr>
            <p:ph type="body" sz="half" idx="2"/>
          </p:nvPr>
        </p:nvSpPr>
        <p:spPr>
          <a:xfrm>
            <a:off x="1587711" y="2039874"/>
            <a:ext cx="4043436"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21C85-27BB-4533-A21B-C379FE03A944}"/>
              </a:ext>
            </a:extLst>
          </p:cNvPr>
          <p:cNvSpPr>
            <a:spLocks noGrp="1"/>
          </p:cNvSpPr>
          <p:nvPr>
            <p:ph type="dt" sz="half" idx="10"/>
          </p:nvPr>
        </p:nvSpPr>
        <p:spPr/>
        <p:txBody>
          <a:bodyPr/>
          <a:lstStyle/>
          <a:p>
            <a:fld id="{1449AA12-8195-4182-A7AC-2E7E59DFBDAF}" type="datetimeFigureOut">
              <a:rPr lang="en-US" smtClean="0"/>
              <a:t>5/27/2025</a:t>
            </a:fld>
            <a:endParaRPr lang="en-US"/>
          </a:p>
        </p:txBody>
      </p:sp>
      <p:sp>
        <p:nvSpPr>
          <p:cNvPr id="6" name="Footer Placeholder 5">
            <a:extLst>
              <a:ext uri="{FF2B5EF4-FFF2-40B4-BE49-F238E27FC236}">
                <a16:creationId xmlns:a16="http://schemas.microsoft.com/office/drawing/2014/main" id="{35018850-01F1-4247-9BFD-1DDC5DDDC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365A9-4C28-480F-B370-2DFF234B73F7}"/>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920EAFF3-0A84-F84B-90E4-A596F00B3DC2}"/>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392559-3C15-B249-93C9-B0F7E9E5DDD8}"/>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634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ACD69-D2F4-4938-B590-C414049017E0}"/>
              </a:ext>
            </a:extLst>
          </p:cNvPr>
          <p:cNvSpPr>
            <a:spLocks noGrp="1"/>
          </p:cNvSpPr>
          <p:nvPr>
            <p:ph type="title"/>
          </p:nvPr>
        </p:nvSpPr>
        <p:spPr>
          <a:xfrm>
            <a:off x="1587710" y="455362"/>
            <a:ext cx="9486690" cy="15504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762BD4-BA0F-4CA4-BAE3-DF2B5087C045}"/>
              </a:ext>
            </a:extLst>
          </p:cNvPr>
          <p:cNvSpPr>
            <a:spLocks noGrp="1"/>
          </p:cNvSpPr>
          <p:nvPr>
            <p:ph type="body" idx="1"/>
          </p:nvPr>
        </p:nvSpPr>
        <p:spPr>
          <a:xfrm>
            <a:off x="1587710" y="2160016"/>
            <a:ext cx="9486690" cy="3926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0B2FEE-249E-42F1-94D8-A8C0759EF471}"/>
              </a:ext>
            </a:extLst>
          </p:cNvPr>
          <p:cNvSpPr>
            <a:spLocks noGrp="1"/>
          </p:cNvSpPr>
          <p:nvPr>
            <p:ph type="dt" sz="half" idx="2"/>
          </p:nvPr>
        </p:nvSpPr>
        <p:spPr>
          <a:xfrm>
            <a:off x="8018632" y="6292850"/>
            <a:ext cx="3094278"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49AA12-8195-4182-A7AC-2E7E59DFBDAF}" type="datetimeFigureOut">
              <a:rPr lang="en-US" smtClean="0"/>
              <a:pPr/>
              <a:t>5/27/2025</a:t>
            </a:fld>
            <a:endParaRPr lang="en-US"/>
          </a:p>
        </p:txBody>
      </p:sp>
      <p:sp>
        <p:nvSpPr>
          <p:cNvPr id="5" name="Footer Placeholder 4">
            <a:extLst>
              <a:ext uri="{FF2B5EF4-FFF2-40B4-BE49-F238E27FC236}">
                <a16:creationId xmlns:a16="http://schemas.microsoft.com/office/drawing/2014/main" id="{8560C617-A890-4920-83B0-143C03349066}"/>
              </a:ext>
            </a:extLst>
          </p:cNvPr>
          <p:cNvSpPr>
            <a:spLocks noGrp="1"/>
          </p:cNvSpPr>
          <p:nvPr>
            <p:ph type="ftr" sz="quarter" idx="3"/>
          </p:nvPr>
        </p:nvSpPr>
        <p:spPr>
          <a:xfrm>
            <a:off x="1587711" y="6292850"/>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F1B4F1-B06B-4BBE-BFFF-C0B386E2449E}"/>
              </a:ext>
            </a:extLst>
          </p:cNvPr>
          <p:cNvSpPr>
            <a:spLocks noGrp="1"/>
          </p:cNvSpPr>
          <p:nvPr>
            <p:ph type="sldNum" sz="quarter" idx="4"/>
          </p:nvPr>
        </p:nvSpPr>
        <p:spPr>
          <a:xfrm>
            <a:off x="11149574" y="6292850"/>
            <a:ext cx="813816"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476428173"/>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15" r:id="rId6"/>
    <p:sldLayoutId id="2147483711" r:id="rId7"/>
    <p:sldLayoutId id="2147483712" r:id="rId8"/>
    <p:sldLayoutId id="2147483713" r:id="rId9"/>
    <p:sldLayoutId id="2147483714" r:id="rId10"/>
    <p:sldLayoutId id="2147483716"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08D9993-5203-5DC4-AC36-0E4DB985F91F}"/>
              </a:ext>
            </a:extLst>
          </p:cNvPr>
          <p:cNvSpPr>
            <a:spLocks noGrp="1"/>
          </p:cNvSpPr>
          <p:nvPr>
            <p:ph type="ctrTitle"/>
          </p:nvPr>
        </p:nvSpPr>
        <p:spPr>
          <a:xfrm>
            <a:off x="8018633" y="1247140"/>
            <a:ext cx="3608208" cy="3450844"/>
          </a:xfrm>
        </p:spPr>
        <p:txBody>
          <a:bodyPr>
            <a:normAutofit/>
          </a:bodyPr>
          <a:lstStyle/>
          <a:p>
            <a:pPr algn="ctr"/>
            <a:r>
              <a:rPr lang="pl-PL" sz="4800" dirty="0"/>
              <a:t>Wiara</a:t>
            </a:r>
            <a:br>
              <a:rPr lang="pl-PL" sz="4800" dirty="0"/>
            </a:br>
            <a:r>
              <a:rPr lang="pl-PL" sz="4800" dirty="0"/>
              <a:t>a</a:t>
            </a:r>
            <a:br>
              <a:rPr lang="pl-PL" sz="4800" dirty="0"/>
            </a:br>
            <a:r>
              <a:rPr lang="pl-PL" sz="4800" dirty="0"/>
              <a:t>emocje</a:t>
            </a:r>
          </a:p>
        </p:txBody>
      </p:sp>
      <p:sp>
        <p:nvSpPr>
          <p:cNvPr id="3" name="Podtytuł 2">
            <a:extLst>
              <a:ext uri="{FF2B5EF4-FFF2-40B4-BE49-F238E27FC236}">
                <a16:creationId xmlns:a16="http://schemas.microsoft.com/office/drawing/2014/main" id="{3628206C-A9E3-FFB8-4C9A-511A27AC359E}"/>
              </a:ext>
            </a:extLst>
          </p:cNvPr>
          <p:cNvSpPr>
            <a:spLocks noGrp="1"/>
          </p:cNvSpPr>
          <p:nvPr>
            <p:ph type="subTitle" idx="1"/>
          </p:nvPr>
        </p:nvSpPr>
        <p:spPr>
          <a:xfrm>
            <a:off x="8018632" y="4818126"/>
            <a:ext cx="3909207" cy="1268984"/>
          </a:xfrm>
        </p:spPr>
        <p:txBody>
          <a:bodyPr>
            <a:normAutofit/>
          </a:bodyPr>
          <a:lstStyle/>
          <a:p>
            <a:r>
              <a:rPr lang="pl-PL" dirty="0"/>
              <a:t>Ks. Mateusz </a:t>
            </a:r>
            <a:r>
              <a:rPr lang="pl-PL" dirty="0" err="1"/>
              <a:t>Rakusiewicz</a:t>
            </a:r>
            <a:endParaRPr lang="pl-PL" dirty="0"/>
          </a:p>
        </p:txBody>
      </p:sp>
      <p:pic>
        <p:nvPicPr>
          <p:cNvPr id="4" name="Picture 3" descr="Akcent kolorów na białej powierzchni">
            <a:extLst>
              <a:ext uri="{FF2B5EF4-FFF2-40B4-BE49-F238E27FC236}">
                <a16:creationId xmlns:a16="http://schemas.microsoft.com/office/drawing/2014/main" id="{DD7CCFC4-77B2-915C-57F2-F34A76D3455D}"/>
              </a:ext>
            </a:extLst>
          </p:cNvPr>
          <p:cNvPicPr>
            <a:picLocks noChangeAspect="1"/>
          </p:cNvPicPr>
          <p:nvPr/>
        </p:nvPicPr>
        <p:blipFill>
          <a:blip r:embed="rId2"/>
          <a:srcRect r="18455"/>
          <a:stretch>
            <a:fillRect/>
          </a:stretch>
        </p:blipFill>
        <p:spPr>
          <a:xfrm>
            <a:off x="-1" y="10"/>
            <a:ext cx="7456513" cy="6857990"/>
          </a:xfrm>
          <a:custGeom>
            <a:avLst/>
            <a:gdLst/>
            <a:ahLst/>
            <a:cxnLst/>
            <a:rect l="l" t="t" r="r" b="b"/>
            <a:pathLst>
              <a:path w="7456513" h="6858000">
                <a:moveTo>
                  <a:pt x="0" y="0"/>
                </a:moveTo>
                <a:lnTo>
                  <a:pt x="6059386" y="0"/>
                </a:lnTo>
                <a:lnTo>
                  <a:pt x="6059386" y="1375489"/>
                </a:lnTo>
                <a:lnTo>
                  <a:pt x="7456513" y="1375489"/>
                </a:lnTo>
                <a:lnTo>
                  <a:pt x="7456513" y="6858000"/>
                </a:lnTo>
                <a:lnTo>
                  <a:pt x="0" y="6858000"/>
                </a:lnTo>
                <a:close/>
              </a:path>
            </a:pathLst>
          </a:custGeom>
        </p:spPr>
      </p:pic>
      <p:sp>
        <p:nvSpPr>
          <p:cNvPr id="11" name="Rectangle 10">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85818"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Rectangle 12">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85818"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3026512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058EF2C-F1F4-598A-894E-CE6EEEBE1B00}"/>
              </a:ext>
            </a:extLst>
          </p:cNvPr>
          <p:cNvSpPr>
            <a:spLocks noGrp="1"/>
          </p:cNvSpPr>
          <p:nvPr>
            <p:ph idx="1"/>
          </p:nvPr>
        </p:nvSpPr>
        <p:spPr>
          <a:xfrm>
            <a:off x="1587710" y="365760"/>
            <a:ext cx="9486690" cy="6156960"/>
          </a:xfrm>
        </p:spPr>
        <p:txBody>
          <a:bodyPr>
            <a:normAutofit fontScale="92500"/>
          </a:bodyPr>
          <a:lstStyle/>
          <a:p>
            <a:pPr algn="just"/>
            <a:r>
              <a:rPr lang="pl-PL" dirty="0"/>
              <a:t>Uczucia stanowią integralną część naszej egzystencji. Są cenną energią życia. Bez nich nie wyobrażamy sobie naturalnego funkcjonowania. Wyrażają nasze emocje, poruszenia, doznania. Potrafią angażować nasze myślenie i naszą wolę, budzą silne reakcje. Sprawiają, że wyczuwamy nasze stany, że coś przeczuwamy i przeżywamy, że potrafimy być wrażliwi i czujni; „zapewniają więź między życiem zmysłowym, a życiem ducha” i „stanowią „niewyczerpany zasób wyobrażeń i odczuć, w których wyraża się życie moralne” . Raz wzmacniają nasze pragnienia i stają się motorem działania, innym razem budzą opór i skłaniają do zaniechania działań. Spontanicznie odsłaniają nasze najgłębsze pragnienia, motywacje, zamiary i przywiązania, nasze chęci i niechęci. Pielęgnują w nas silną pamięć emocjonalną. Są cennym informatorem o nas samych. Pozwalają zrozumieć, co kryje się w głębi naszego serca. Ujawniają nasze subiektywne stany przeżyć w relacji do siebie, do drugich i otoczenia. Każdy z nas kryje w sobie bogaty świat uczuć i nikt nie ma prawa nas go pozbawiać. My sami boimy się ludzi „wyzutych z uczuć”. Nie chcielibyśmy też usłyszeć od kogoś: „Jesteś pozbawiony wszelkich uczuć. </a:t>
            </a:r>
          </a:p>
        </p:txBody>
      </p:sp>
    </p:spTree>
    <p:extLst>
      <p:ext uri="{BB962C8B-B14F-4D97-AF65-F5344CB8AC3E}">
        <p14:creationId xmlns:p14="http://schemas.microsoft.com/office/powerpoint/2010/main" val="2609515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265C4-5AC7-9A1F-5219-8B9BD4C35BC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3832A4F-6C55-CCCD-9CBD-8F20753D129B}"/>
              </a:ext>
            </a:extLst>
          </p:cNvPr>
          <p:cNvSpPr>
            <a:spLocks noGrp="1"/>
          </p:cNvSpPr>
          <p:nvPr>
            <p:ph type="title"/>
          </p:nvPr>
        </p:nvSpPr>
        <p:spPr/>
        <p:txBody>
          <a:bodyPr/>
          <a:lstStyle/>
          <a:p>
            <a:pPr algn="ctr"/>
            <a:r>
              <a:rPr lang="pl-PL" dirty="0"/>
              <a:t>UCZUCIA, KTÓRYCH </a:t>
            </a:r>
            <a:br>
              <a:rPr lang="pl-PL" dirty="0"/>
            </a:br>
            <a:r>
              <a:rPr lang="pl-PL" dirty="0"/>
              <a:t>NIE LUBIMY DOŚWIADCZAĆ</a:t>
            </a:r>
          </a:p>
        </p:txBody>
      </p:sp>
      <p:pic>
        <p:nvPicPr>
          <p:cNvPr id="5" name="Symbol zastępczy zawartości 4" descr="Obraz zawierający Ludzka twarz, ubrania, człowiek, tekst&#10;&#10;Zawartość wygenerowana przez sztuczną inteligencję może być niepoprawna.">
            <a:extLst>
              <a:ext uri="{FF2B5EF4-FFF2-40B4-BE49-F238E27FC236}">
                <a16:creationId xmlns:a16="http://schemas.microsoft.com/office/drawing/2014/main" id="{DB37B52A-6308-D19F-34C9-284BDD5107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0950" y="2005781"/>
            <a:ext cx="8440210" cy="4749156"/>
          </a:xfrm>
        </p:spPr>
      </p:pic>
    </p:spTree>
    <p:extLst>
      <p:ext uri="{BB962C8B-B14F-4D97-AF65-F5344CB8AC3E}">
        <p14:creationId xmlns:p14="http://schemas.microsoft.com/office/powerpoint/2010/main" val="2239850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633283-5863-E19B-5BD7-919B523669B7}"/>
              </a:ext>
            </a:extLst>
          </p:cNvPr>
          <p:cNvSpPr>
            <a:spLocks noGrp="1"/>
          </p:cNvSpPr>
          <p:nvPr>
            <p:ph type="title"/>
          </p:nvPr>
        </p:nvSpPr>
        <p:spPr/>
        <p:txBody>
          <a:bodyPr/>
          <a:lstStyle/>
          <a:p>
            <a:r>
              <a:rPr lang="pl-PL" dirty="0"/>
              <a:t>CZY SPOWIADAĆ SIĘ Z UCZUĆ?</a:t>
            </a:r>
            <a:br>
              <a:rPr lang="pl-PL" dirty="0"/>
            </a:br>
            <a:endParaRPr lang="pl-PL" dirty="0"/>
          </a:p>
        </p:txBody>
      </p:sp>
      <p:sp>
        <p:nvSpPr>
          <p:cNvPr id="3" name="Symbol zastępczy zawartości 2">
            <a:extLst>
              <a:ext uri="{FF2B5EF4-FFF2-40B4-BE49-F238E27FC236}">
                <a16:creationId xmlns:a16="http://schemas.microsoft.com/office/drawing/2014/main" id="{FB21CEB1-CFA1-7723-4D9F-06A91C8C7BB1}"/>
              </a:ext>
            </a:extLst>
          </p:cNvPr>
          <p:cNvSpPr>
            <a:spLocks noGrp="1"/>
          </p:cNvSpPr>
          <p:nvPr>
            <p:ph idx="1"/>
          </p:nvPr>
        </p:nvSpPr>
        <p:spPr>
          <a:xfrm>
            <a:off x="1587710" y="1330960"/>
            <a:ext cx="10299490" cy="5313680"/>
          </a:xfrm>
        </p:spPr>
        <p:txBody>
          <a:bodyPr>
            <a:normAutofit fontScale="92500" lnSpcReduction="10000"/>
          </a:bodyPr>
          <a:lstStyle/>
          <a:p>
            <a:pPr algn="just"/>
            <a:r>
              <a:rPr lang="pl-PL" sz="1400" dirty="0"/>
              <a:t>Sfera uczuć jest przez wielu pomijana i lekceważona. Albo spychana do podświadomości. Gniew, zazdrość, agresja - od takich uczuć często uciekamy, traktujemy jako grzeszne. To błąd, ponieważ uczucia są moralnie obojętne.</a:t>
            </a:r>
          </a:p>
          <a:p>
            <a:pPr algn="just"/>
            <a:r>
              <a:rPr lang="pl-PL" sz="1400" dirty="0"/>
              <a:t>- Nie ma złych uczuć - zapewnia ks. Mirosław Nowosielski, psycholog z UKSW. Anna Stelmaszczyk dodaje: - Wszystkie uczucia są dobre. Nawet takie, które powszechnie postrzegane są jako negatywne - mówi i podaje jako przykład złość, która jest energią potrzebną człowiekowi do obrony siebie. Jeżeli ktoś nie umie się złościć, bo uważa, że nie wypada albo się boi, po jakimś czasie zrodzi się w nim agresja albo autoagresja lub też pojawi się jakaś choroba.</a:t>
            </a:r>
          </a:p>
          <a:p>
            <a:pPr algn="just"/>
            <a:r>
              <a:rPr lang="pl-PL" sz="1400" dirty="0"/>
              <a:t>Skoro tak, to nie trzeba się z uczuć spowiadać. - Przecież pojawiają się w nas spontanicznie - podkreśla ks. prof. Marek </a:t>
            </a:r>
            <a:r>
              <a:rPr lang="pl-PL" sz="1400" dirty="0" err="1"/>
              <a:t>Dziewiecki</a:t>
            </a:r>
            <a:r>
              <a:rPr lang="pl-PL" sz="1400" dirty="0"/>
              <a:t>, znany duszpasterz i psycholog. - Spowiadać się trzeba wtedy, gdy pod ich wpływem czynimy konkretne zło - dodaje ks. prof. Stanisław Urbański, teolog duchowości z UKSW. Warto wiedzieć, że grzeszymy już wtedy, gdy myślimy źle o innych pod wpływem naszych uczuć.</a:t>
            </a:r>
          </a:p>
          <a:p>
            <a:pPr algn="just"/>
            <a:r>
              <a:rPr lang="pl-PL" sz="1400" dirty="0"/>
              <a:t>- Ważne jest, co ja zrobię z danym uczuciem, jak nim pokieruję, dlatego dopiero czyn, który idzie za uczuciem, podlega kategorii grzechu - tłumaczy ks. Nowosielski. Człowiek ma prawo kogoś nie lubić, ważne jest jednak, co z tym zrobi.</a:t>
            </a:r>
          </a:p>
          <a:p>
            <a:pPr algn="just"/>
            <a:r>
              <a:rPr lang="pl-PL" sz="1400" dirty="0"/>
              <a:t>Uczucia są bardzo ważną informacją o naszej sytuacji życiowej. Jeżeli pojawiają się uczucia przyjemne, takie jak radość, pokój, zaufanie, oznacza to, że sytuacja życiowa jest raczej dobra. Natomiast uczucia nieprzyjemne, np. lęk, złość, nienawiść, oznaczają, że coś w naszym życiu jest nie tak.</a:t>
            </a:r>
          </a:p>
          <a:p>
            <a:pPr algn="just"/>
            <a:r>
              <a:rPr lang="pl-PL" sz="1400" dirty="0"/>
              <a:t>- Istnieje ścisły związek między emocjami, a sposobem życia - mówi ks. </a:t>
            </a:r>
            <a:r>
              <a:rPr lang="pl-PL" sz="1400" dirty="0" err="1"/>
              <a:t>Dziewiecki</a:t>
            </a:r>
            <a:r>
              <a:rPr lang="pl-PL" sz="1400" dirty="0"/>
              <a:t>. Dlatego wielkim błędem szczególnie ludzi młodych jest to, że chcą sobie poprawić nastrój, nie poprawiając życia. Sięgają wtedy po różne substancje, które poprawiają nastrój, ale tylko na chwilę. Tymczasem konieczna jest raczej praca nad własną dojrzałością. Wtedy emocje, uczucia się uspokoją, bo poinformują o nowej, lepszej sytuacji życiowej.</a:t>
            </a:r>
          </a:p>
          <a:p>
            <a:pPr algn="just"/>
            <a:r>
              <a:rPr lang="pl-PL" sz="1400" dirty="0"/>
              <a:t>Skoro więc uczucia są informacją o nas, to warto zastanowić się, co pokazują. Jeżeli np. ktoś mnie skrzywdzi, to naturalną reakcją emocjonalną będzie poczucie krzywdy i złość. Uczucie wtedy poinformuje o tej krzywdzie.</a:t>
            </a:r>
          </a:p>
        </p:txBody>
      </p:sp>
    </p:spTree>
    <p:extLst>
      <p:ext uri="{BB962C8B-B14F-4D97-AF65-F5344CB8AC3E}">
        <p14:creationId xmlns:p14="http://schemas.microsoft.com/office/powerpoint/2010/main" val="1005315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3280E9-ADB2-288C-D289-9036EAFB9454}"/>
              </a:ext>
            </a:extLst>
          </p:cNvPr>
          <p:cNvSpPr>
            <a:spLocks noGrp="1"/>
          </p:cNvSpPr>
          <p:nvPr>
            <p:ph type="title"/>
          </p:nvPr>
        </p:nvSpPr>
        <p:spPr/>
        <p:txBody>
          <a:bodyPr/>
          <a:lstStyle/>
          <a:p>
            <a:r>
              <a:rPr lang="pl-PL" dirty="0"/>
              <a:t>Niszczące zaangażowanie</a:t>
            </a:r>
          </a:p>
        </p:txBody>
      </p:sp>
      <p:sp>
        <p:nvSpPr>
          <p:cNvPr id="3" name="Symbol zastępczy zawartości 2">
            <a:extLst>
              <a:ext uri="{FF2B5EF4-FFF2-40B4-BE49-F238E27FC236}">
                <a16:creationId xmlns:a16="http://schemas.microsoft.com/office/drawing/2014/main" id="{F9D02019-B10C-CAE3-3504-BA7D6258574C}"/>
              </a:ext>
            </a:extLst>
          </p:cNvPr>
          <p:cNvSpPr>
            <a:spLocks noGrp="1"/>
          </p:cNvSpPr>
          <p:nvPr>
            <p:ph idx="1"/>
          </p:nvPr>
        </p:nvSpPr>
        <p:spPr>
          <a:xfrm>
            <a:off x="1587710" y="1259840"/>
            <a:ext cx="10177570" cy="5313680"/>
          </a:xfrm>
        </p:spPr>
        <p:txBody>
          <a:bodyPr>
            <a:normAutofit fontScale="85000" lnSpcReduction="20000"/>
          </a:bodyPr>
          <a:lstStyle/>
          <a:p>
            <a:pPr algn="just"/>
            <a:r>
              <a:rPr lang="pl-PL" dirty="0"/>
              <a:t>Co więcej, uczucie jest również słowem Boga do nas. - Bóg przez nasze stany uczuciowe chce coś do nas powiedzieć. One objawiają jakieś Boże wyzwania - uważa o. Józef Augustyn SJ, kierownik duchowy i rekolekcjonista.</a:t>
            </a:r>
          </a:p>
          <a:p>
            <a:pPr algn="just"/>
            <a:r>
              <a:rPr lang="pl-PL" dirty="0"/>
              <a:t>Sfera uczuć odgrywa zatem decydującą rolę w życiu duchowym.</a:t>
            </a:r>
          </a:p>
          <a:p>
            <a:pPr algn="just"/>
            <a:r>
              <a:rPr lang="pl-PL" dirty="0"/>
              <a:t>Ks. Urbański: - Tak naprawdę nie ma życia duchowego bez uczuć.</a:t>
            </a:r>
          </a:p>
          <a:p>
            <a:pPr algn="just"/>
            <a:r>
              <a:rPr lang="pl-PL" dirty="0"/>
              <a:t>Ks. Grzywocz: - Życie duchowe jest bardzo uczuciowe, bo więź człowieka z Bogiem jest więzią bardzo uczuciową. Cały człowiek powinien być miejscem dialogu z Bogiem. Gdyby wyłączyć uczucia, ten dialog byłby niemożliwy.</a:t>
            </a:r>
          </a:p>
          <a:p>
            <a:pPr algn="just"/>
            <a:r>
              <a:rPr lang="pl-PL" dirty="0"/>
              <a:t>Ale uczucia są także miejscem spotkania z drugim człowiekiem. Ktoś, kto ma trudności z wyrażaniem uczuć, jest tragicznie osamotniony. Uczucia bowiem najbardziej łączą nas ze sobą. Dlatego warto uczestniczyć w życiu innych ludzi, angażować się w ich przeżycia, budować z nimi relacje.</a:t>
            </a:r>
          </a:p>
          <a:p>
            <a:pPr algn="just"/>
            <a:r>
              <a:rPr lang="pl-PL" dirty="0"/>
              <a:t>- Ale - uwaga! - nadmierne angażowanie się w sprawy innych może być niszczące, destrukcyjne. Jeżeli np. wchodzi się w życie osoby depresyjnej, nie zachowując przy tym pewnych zasad komunikacji, także odpowiedniego dystansu, może to nas wyniszczyć, bo ta depresja w końcu zacznie się i nam udzielać - przestrzega o. Tadeusz Florek, karmelita bosy, psycholog i psychoterapeuta z Krakowa.</a:t>
            </a:r>
          </a:p>
        </p:txBody>
      </p:sp>
    </p:spTree>
    <p:extLst>
      <p:ext uri="{BB962C8B-B14F-4D97-AF65-F5344CB8AC3E}">
        <p14:creationId xmlns:p14="http://schemas.microsoft.com/office/powerpoint/2010/main" val="2277279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1751C9-98D4-334B-66AF-2848D3DBA182}"/>
              </a:ext>
            </a:extLst>
          </p:cNvPr>
          <p:cNvSpPr>
            <a:spLocks noGrp="1"/>
          </p:cNvSpPr>
          <p:nvPr>
            <p:ph type="title"/>
          </p:nvPr>
        </p:nvSpPr>
        <p:spPr/>
        <p:txBody>
          <a:bodyPr/>
          <a:lstStyle/>
          <a:p>
            <a:r>
              <a:rPr lang="pl-PL" dirty="0"/>
              <a:t>Pan Jezus też miał uczucia</a:t>
            </a:r>
          </a:p>
        </p:txBody>
      </p:sp>
      <p:sp>
        <p:nvSpPr>
          <p:cNvPr id="3" name="Symbol zastępczy zawartości 2">
            <a:extLst>
              <a:ext uri="{FF2B5EF4-FFF2-40B4-BE49-F238E27FC236}">
                <a16:creationId xmlns:a16="http://schemas.microsoft.com/office/drawing/2014/main" id="{E687205C-662B-1B33-03F0-493013C36C28}"/>
              </a:ext>
            </a:extLst>
          </p:cNvPr>
          <p:cNvSpPr>
            <a:spLocks noGrp="1"/>
          </p:cNvSpPr>
          <p:nvPr>
            <p:ph idx="1"/>
          </p:nvPr>
        </p:nvSpPr>
        <p:spPr>
          <a:xfrm>
            <a:off x="1587710" y="1381760"/>
            <a:ext cx="10279170" cy="5293360"/>
          </a:xfrm>
        </p:spPr>
        <p:txBody>
          <a:bodyPr>
            <a:normAutofit fontScale="92500"/>
          </a:bodyPr>
          <a:lstStyle/>
          <a:p>
            <a:pPr algn="just"/>
            <a:r>
              <a:rPr lang="pl-PL" sz="1600" dirty="0"/>
              <a:t>Uczucia pięknie umiał wyrażać Jan Paweł II, który np. na oczach tłumów nie mógł powstrzymać śmiechu, gdy w Wadowicach opowiadał o kremówkach, albo szczerze się wzruszał, gdy słuchał ulubionej pieśni maryjnej. Gdy było trzeba, podnosił też głos i ostro napominał, choćby w czasie jednej z pielgrzymek do Polski. I wszyscy to bardzo cenili. Bo był w tym prawdziwy. Nie udawał, nie grał, nie robił teatru.</a:t>
            </a:r>
          </a:p>
          <a:p>
            <a:pPr algn="just"/>
            <a:r>
              <a:rPr lang="pl-PL" sz="1600" dirty="0"/>
              <a:t>Nie trzeba jednak daleko szukać, by przekonać się, że Papież naśladował w tym po prostu… samego Jezusa. Bo Chrystus także, od momentu, gdy się narodził, otwarcie wyrażał uczucia. Najpierw przedstawiany był jako bezbronne dziecko w kołysce, które płacze, gdy jest mu zimno albo nie ma co jeść, a potem, gdy był już dorosły. Wystarczy wspomnieć, jak powywracał stoły i przepędził kupców ze świątyni, krzycząc i </a:t>
            </a:r>
            <a:r>
              <a:rPr lang="pl-PL" sz="1600" dirty="0" err="1"/>
              <a:t>złoszcząc</a:t>
            </a:r>
            <a:r>
              <a:rPr lang="pl-PL" sz="1600" dirty="0"/>
              <a:t> się. Podobnie złościł się na faryzeuszy, wyrzucał im, że chcą zajmować pierwsze miejsca na ucztach, że wywyższają się ponad innych. To wszystko świadczy o tym, że był człowiekiem z krwi i kości.</a:t>
            </a:r>
          </a:p>
          <a:p>
            <a:pPr algn="just"/>
            <a:r>
              <a:rPr lang="pl-PL" sz="1600" dirty="0"/>
              <a:t>Anna Stelmaszczyk zwraca uwagę również na jeszcze jeden aspekt: otóż, Chrystus umiał stawiać granice. Kiedy na przykład zobaczył, że uczniowie usnęli w Ogrójcu, nie pogłaskał ich za to i nie przykrył kocem, zachęcając, by dalej spali, ale powiedział: nawet godziny nie możecie czuwać na modlitwie? Z kolei przy śmierci Łazarza płakał, co świadczy o Jego wielkiej wrażliwości i delikatności.</a:t>
            </a:r>
          </a:p>
          <a:p>
            <a:pPr algn="just"/>
            <a:r>
              <a:rPr lang="pl-PL" sz="1600" dirty="0"/>
              <a:t>Do klasyki przeszły już słowa aby się gniewać, ale nie grzeszyć (por. Ef 4, 26).</a:t>
            </a:r>
          </a:p>
          <a:p>
            <a:pPr algn="just"/>
            <a:r>
              <a:rPr lang="pl-PL" sz="1600" dirty="0"/>
              <a:t>- Oznacza to, że mamy prawo być wściekli. Tymczasem wiele osób żyje często w sztucznym świecie. Udają, że nic w danym momencie nie czują, a potem to odreagowują np. zawałem albo ciężką nerwicą - podkreśla ks. Nowosielski.</a:t>
            </a:r>
          </a:p>
        </p:txBody>
      </p:sp>
    </p:spTree>
    <p:extLst>
      <p:ext uri="{BB962C8B-B14F-4D97-AF65-F5344CB8AC3E}">
        <p14:creationId xmlns:p14="http://schemas.microsoft.com/office/powerpoint/2010/main" val="3799846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AB664A-B8FA-28D8-1889-E8749AEE342A}"/>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Rectangle 15">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8" name="Rectangle 17">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Rectangle 21">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ytuł 1">
            <a:extLst>
              <a:ext uri="{FF2B5EF4-FFF2-40B4-BE49-F238E27FC236}">
                <a16:creationId xmlns:a16="http://schemas.microsoft.com/office/drawing/2014/main" id="{FBADD027-93B7-225F-5468-EAF760312163}"/>
              </a:ext>
            </a:extLst>
          </p:cNvPr>
          <p:cNvSpPr>
            <a:spLocks noGrp="1"/>
          </p:cNvSpPr>
          <p:nvPr>
            <p:ph type="title"/>
          </p:nvPr>
        </p:nvSpPr>
        <p:spPr>
          <a:xfrm>
            <a:off x="3229057" y="4320541"/>
            <a:ext cx="8393008" cy="1179508"/>
          </a:xfrm>
        </p:spPr>
        <p:txBody>
          <a:bodyPr vert="horz" lIns="91440" tIns="45720" rIns="91440" bIns="45720" rtlCol="0" anchor="b">
            <a:normAutofit/>
          </a:bodyPr>
          <a:lstStyle/>
          <a:p>
            <a:pPr>
              <a:lnSpc>
                <a:spcPct val="90000"/>
              </a:lnSpc>
            </a:pPr>
            <a:r>
              <a:rPr lang="en-US" sz="4200"/>
              <a:t>JEZUS DOŚWIADCZAŁ UCZUĆ</a:t>
            </a:r>
          </a:p>
        </p:txBody>
      </p:sp>
      <p:sp>
        <p:nvSpPr>
          <p:cNvPr id="3" name="Symbol zastępczy zawartości 2">
            <a:extLst>
              <a:ext uri="{FF2B5EF4-FFF2-40B4-BE49-F238E27FC236}">
                <a16:creationId xmlns:a16="http://schemas.microsoft.com/office/drawing/2014/main" id="{36261306-1E8C-DF57-9315-EABB3CC919C4}"/>
              </a:ext>
            </a:extLst>
          </p:cNvPr>
          <p:cNvSpPr>
            <a:spLocks noGrp="1"/>
          </p:cNvSpPr>
          <p:nvPr>
            <p:ph idx="1"/>
          </p:nvPr>
        </p:nvSpPr>
        <p:spPr>
          <a:xfrm>
            <a:off x="3229057" y="5452281"/>
            <a:ext cx="8395223" cy="681582"/>
          </a:xfrm>
        </p:spPr>
        <p:txBody>
          <a:bodyPr vert="horz" lIns="91440" tIns="45720" rIns="91440" bIns="45720" rtlCol="0" anchor="b">
            <a:normAutofit/>
          </a:bodyPr>
          <a:lstStyle/>
          <a:p>
            <a:pPr marL="0" indent="0">
              <a:buNone/>
            </a:pPr>
            <a:r>
              <a:rPr lang="en-US" sz="2400"/>
              <a:t>WSZYSTKICH.</a:t>
            </a:r>
          </a:p>
        </p:txBody>
      </p:sp>
      <p:pic>
        <p:nvPicPr>
          <p:cNvPr id="7" name="Obraz 6" descr="Obraz zawierający tekst, Ludzka twarz, człowiek, Ludzka broda&#10;&#10;Zawartość wygenerowana przez sztuczną inteligencję może być niepoprawna.">
            <a:extLst>
              <a:ext uri="{FF2B5EF4-FFF2-40B4-BE49-F238E27FC236}">
                <a16:creationId xmlns:a16="http://schemas.microsoft.com/office/drawing/2014/main" id="{C2C9B5B8-63E5-B000-2BB4-DCB8B25A5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855" y="1347655"/>
            <a:ext cx="2433870" cy="2756849"/>
          </a:xfrm>
          <a:prstGeom prst="rect">
            <a:avLst/>
          </a:prstGeom>
        </p:spPr>
      </p:pic>
      <p:pic>
        <p:nvPicPr>
          <p:cNvPr id="9" name="Obraz 8" descr="Obraz zawierający natura, mgła, Proces cyfrowego montażu obrazów, Gra komputerowa&#10;&#10;Zawartość wygenerowana przez sztuczną inteligencję może być niepoprawna.">
            <a:extLst>
              <a:ext uri="{FF2B5EF4-FFF2-40B4-BE49-F238E27FC236}">
                <a16:creationId xmlns:a16="http://schemas.microsoft.com/office/drawing/2014/main" id="{CF697969-3CDA-5778-67B2-81A621DCB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717" y="1935188"/>
            <a:ext cx="2523744" cy="1581783"/>
          </a:xfrm>
          <a:prstGeom prst="rect">
            <a:avLst/>
          </a:prstGeom>
        </p:spPr>
      </p:pic>
      <p:pic>
        <p:nvPicPr>
          <p:cNvPr id="5" name="Obraz 4" descr="Obraz zawierający obraz, ubrania, mitologia, sztuka&#10;&#10;Zawartość wygenerowana przez sztuczną inteligencję może być niepoprawna.">
            <a:extLst>
              <a:ext uri="{FF2B5EF4-FFF2-40B4-BE49-F238E27FC236}">
                <a16:creationId xmlns:a16="http://schemas.microsoft.com/office/drawing/2014/main" id="{60D89DD1-6B91-9CCB-D410-D114A73E6A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3740" y="1347655"/>
            <a:ext cx="2233142" cy="2761488"/>
          </a:xfrm>
          <a:prstGeom prst="rect">
            <a:avLst/>
          </a:prstGeom>
        </p:spPr>
      </p:pic>
    </p:spTree>
    <p:extLst>
      <p:ext uri="{BB962C8B-B14F-4D97-AF65-F5344CB8AC3E}">
        <p14:creationId xmlns:p14="http://schemas.microsoft.com/office/powerpoint/2010/main" val="2161811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A413D-BB39-5FA5-7B4E-627952E0522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9DEAC24-DC2E-C955-F778-427B4DCA6923}"/>
              </a:ext>
            </a:extLst>
          </p:cNvPr>
          <p:cNvSpPr>
            <a:spLocks noGrp="1"/>
          </p:cNvSpPr>
          <p:nvPr>
            <p:ph type="title"/>
          </p:nvPr>
        </p:nvSpPr>
        <p:spPr/>
        <p:txBody>
          <a:bodyPr/>
          <a:lstStyle/>
          <a:p>
            <a:r>
              <a:rPr lang="pl-PL" dirty="0"/>
              <a:t>RADOŚĆ JEZUSA</a:t>
            </a:r>
          </a:p>
        </p:txBody>
      </p:sp>
      <p:sp>
        <p:nvSpPr>
          <p:cNvPr id="3" name="Symbol zastępczy zawartości 2">
            <a:extLst>
              <a:ext uri="{FF2B5EF4-FFF2-40B4-BE49-F238E27FC236}">
                <a16:creationId xmlns:a16="http://schemas.microsoft.com/office/drawing/2014/main" id="{54172DD7-7694-809A-D3D8-5BE239C90526}"/>
              </a:ext>
            </a:extLst>
          </p:cNvPr>
          <p:cNvSpPr>
            <a:spLocks noGrp="1"/>
          </p:cNvSpPr>
          <p:nvPr>
            <p:ph idx="1"/>
          </p:nvPr>
        </p:nvSpPr>
        <p:spPr/>
        <p:txBody>
          <a:bodyPr>
            <a:normAutofit/>
          </a:bodyPr>
          <a:lstStyle/>
          <a:p>
            <a:r>
              <a:rPr lang="pl-PL" dirty="0" err="1"/>
              <a:t>Łk</a:t>
            </a:r>
            <a:r>
              <a:rPr lang="pl-PL" dirty="0"/>
              <a:t> 10</a:t>
            </a:r>
          </a:p>
          <a:p>
            <a:r>
              <a:rPr lang="pl-PL" dirty="0"/>
              <a:t>21 W tej właśnie chwili Jezus rozradował się w Duchu Świętym i rzekł: «Wysławiam Cię, Ojcze, Panie nieba i ziemi, że zakryłeś te rzeczy przed mądrymi i roztropnymi, a objawiłeś je prostaczkom. Tak, Ojcze, gdyż takie było Twoje upodobanie.</a:t>
            </a:r>
          </a:p>
          <a:p>
            <a:r>
              <a:rPr lang="pl-PL" dirty="0"/>
              <a:t>22 Ojciec mój przekazał Mi wszystko. Nikt też nie wie, kim jest Syn, tylko Ojciec; ani kim jest Ojciec, tylko Syn i ten, komu Syn zechce objawić».</a:t>
            </a:r>
          </a:p>
        </p:txBody>
      </p:sp>
    </p:spTree>
    <p:extLst>
      <p:ext uri="{BB962C8B-B14F-4D97-AF65-F5344CB8AC3E}">
        <p14:creationId xmlns:p14="http://schemas.microsoft.com/office/powerpoint/2010/main" val="774440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E1241-5C76-C432-30F9-4D54BB9445EC}"/>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A5D3B0D-75CE-2970-AF44-D0D3E91D3467}"/>
              </a:ext>
            </a:extLst>
          </p:cNvPr>
          <p:cNvSpPr>
            <a:spLocks noGrp="1"/>
          </p:cNvSpPr>
          <p:nvPr>
            <p:ph type="title"/>
          </p:nvPr>
        </p:nvSpPr>
        <p:spPr/>
        <p:txBody>
          <a:bodyPr/>
          <a:lstStyle/>
          <a:p>
            <a:r>
              <a:rPr lang="pl-PL" dirty="0"/>
              <a:t>ZŁOŚĆ JEZUSA</a:t>
            </a:r>
          </a:p>
        </p:txBody>
      </p:sp>
      <p:sp>
        <p:nvSpPr>
          <p:cNvPr id="3" name="Symbol zastępczy zawartości 2">
            <a:extLst>
              <a:ext uri="{FF2B5EF4-FFF2-40B4-BE49-F238E27FC236}">
                <a16:creationId xmlns:a16="http://schemas.microsoft.com/office/drawing/2014/main" id="{CBFD1B64-8A46-B4B6-31F9-E4270BBBFD5D}"/>
              </a:ext>
            </a:extLst>
          </p:cNvPr>
          <p:cNvSpPr>
            <a:spLocks noGrp="1"/>
          </p:cNvSpPr>
          <p:nvPr>
            <p:ph idx="1"/>
          </p:nvPr>
        </p:nvSpPr>
        <p:spPr/>
        <p:txBody>
          <a:bodyPr>
            <a:normAutofit fontScale="77500" lnSpcReduction="20000"/>
          </a:bodyPr>
          <a:lstStyle/>
          <a:p>
            <a:r>
              <a:rPr lang="pl-PL" dirty="0"/>
              <a:t>Znak oczyszczenia świątyni (J 2)</a:t>
            </a:r>
          </a:p>
          <a:p>
            <a:endParaRPr lang="pl-PL" dirty="0"/>
          </a:p>
          <a:p>
            <a:r>
              <a:rPr lang="pl-PL" dirty="0"/>
              <a:t>13 Zbliżała się pora Paschy żydowskiej i Jezus udał się do Jerozolimy. 14 W świątyni napotkał siedzących za stołami bankierów oraz tych, którzy sprzedawali woły, baranki i gołębie. 15 Wówczas sporządziwszy sobie bicz ze sznurków, powypędzał wszystkich ze świątyni, także baranki i woły, porozrzucał monety bankierów, a stoły powywracał. 16 Do tych zaś, którzy sprzedawali gołębie, rzekł: «Weźcie to stąd, a nie róbcie z domu mego Ojca targowiska!» 17 Uczniowie Jego przypomnieli sobie, że napisano: Gorliwość o dom Twój pochłonie Mnie7. 18 W odpowiedzi zaś na to Żydzi rzekli do Niego: «Jakim znakiem wykażesz się wobec nas, skoro takie rzeczy czynisz?» 19 Jezus dał im taką odpowiedź: «Zburzcie tę świątynię, a Ja w trzech dniach wzniosę ją na nowo». 20 Powiedzieli do Niego Żydzi: «Czterdzieści sześć lat budowano tę świątynię, a Ty ją wzniesiesz w przeciągu trzech dni?» 21 On zaś mówił o świątyni swego ciała8. 22 Gdy więc zmartwychwstał, przypomnieli sobie uczniowie Jego, że to powiedział, i uwierzyli Pismu i słowu, które wyrzekł Jezus.</a:t>
            </a:r>
          </a:p>
        </p:txBody>
      </p:sp>
    </p:spTree>
    <p:extLst>
      <p:ext uri="{BB962C8B-B14F-4D97-AF65-F5344CB8AC3E}">
        <p14:creationId xmlns:p14="http://schemas.microsoft.com/office/powerpoint/2010/main" val="1082438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526F7-9CC2-D283-93FE-69C22E41E31B}"/>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EA8BF08-26A7-774C-2243-EDAB02AA9F9A}"/>
              </a:ext>
            </a:extLst>
          </p:cNvPr>
          <p:cNvSpPr>
            <a:spLocks noGrp="1"/>
          </p:cNvSpPr>
          <p:nvPr>
            <p:ph type="title"/>
          </p:nvPr>
        </p:nvSpPr>
        <p:spPr/>
        <p:txBody>
          <a:bodyPr/>
          <a:lstStyle/>
          <a:p>
            <a:r>
              <a:rPr lang="pl-PL" dirty="0"/>
              <a:t>SMUTEK JEZUSA</a:t>
            </a:r>
          </a:p>
        </p:txBody>
      </p:sp>
      <p:sp>
        <p:nvSpPr>
          <p:cNvPr id="3" name="Symbol zastępczy zawartości 2">
            <a:extLst>
              <a:ext uri="{FF2B5EF4-FFF2-40B4-BE49-F238E27FC236}">
                <a16:creationId xmlns:a16="http://schemas.microsoft.com/office/drawing/2014/main" id="{3820CF6F-7B8E-F2EB-B301-D7A8A1AC1E9C}"/>
              </a:ext>
            </a:extLst>
          </p:cNvPr>
          <p:cNvSpPr>
            <a:spLocks noGrp="1"/>
          </p:cNvSpPr>
          <p:nvPr>
            <p:ph idx="1"/>
          </p:nvPr>
        </p:nvSpPr>
        <p:spPr/>
        <p:txBody>
          <a:bodyPr>
            <a:normAutofit fontScale="92500"/>
          </a:bodyPr>
          <a:lstStyle/>
          <a:p>
            <a:r>
              <a:rPr lang="pl-PL" dirty="0"/>
              <a:t>Jezus i Łazarz (J 11)</a:t>
            </a:r>
          </a:p>
          <a:p>
            <a:r>
              <a:rPr lang="pl-PL" dirty="0"/>
              <a:t>32 A gdy Maria przyszła do miejsca, gdzie był Jezus, ujrzawszy Go upadła Mu do nóg i rzekła do Niego: «Panie, gdybyś tu był, mój brat by nie umarł». 33 Gdy więc Jezus ujrzał jak płakała ona i Żydzi, którzy razem z nią przyszli, wzruszył się w duchu, rozrzewnił i zapytał: «Gdzieście go położyli?» 34 Odpowiedzieli Mu: «Panie, chodź i zobacz!». 35 Jezus zapłakał. 36 A Żydzi rzekli: «Oto jak go miłował!» 37 Niektórzy z nich powiedzieli: «Czy Ten, który otworzył oczy niewidomemu, nie mógł sprawić, by on nie umarł?»</a:t>
            </a:r>
          </a:p>
          <a:p>
            <a:r>
              <a:rPr lang="pl-PL" dirty="0"/>
              <a:t>38 A Jezus ponownie, okazując głębokie wzruszenie, przyszedł do grobu. Była to pieczara, a na niej spoczywał kamień.</a:t>
            </a:r>
          </a:p>
        </p:txBody>
      </p:sp>
    </p:spTree>
    <p:extLst>
      <p:ext uri="{BB962C8B-B14F-4D97-AF65-F5344CB8AC3E}">
        <p14:creationId xmlns:p14="http://schemas.microsoft.com/office/powerpoint/2010/main" val="175493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D9AD3-5BE6-B565-9077-C03472F0ED9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2CFB8E3-F077-0960-EBE7-0177008D66C6}"/>
              </a:ext>
            </a:extLst>
          </p:cNvPr>
          <p:cNvSpPr>
            <a:spLocks noGrp="1"/>
          </p:cNvSpPr>
          <p:nvPr>
            <p:ph type="title"/>
          </p:nvPr>
        </p:nvSpPr>
        <p:spPr/>
        <p:txBody>
          <a:bodyPr/>
          <a:lstStyle/>
          <a:p>
            <a:r>
              <a:rPr lang="pl-PL" dirty="0"/>
              <a:t>SMUTEK JEZUSA</a:t>
            </a:r>
          </a:p>
        </p:txBody>
      </p:sp>
      <p:sp>
        <p:nvSpPr>
          <p:cNvPr id="3" name="Symbol zastępczy zawartości 2">
            <a:extLst>
              <a:ext uri="{FF2B5EF4-FFF2-40B4-BE49-F238E27FC236}">
                <a16:creationId xmlns:a16="http://schemas.microsoft.com/office/drawing/2014/main" id="{BB73BD74-1A28-AB21-C6D3-3DA14B8E9C4C}"/>
              </a:ext>
            </a:extLst>
          </p:cNvPr>
          <p:cNvSpPr>
            <a:spLocks noGrp="1"/>
          </p:cNvSpPr>
          <p:nvPr>
            <p:ph idx="1"/>
          </p:nvPr>
        </p:nvSpPr>
        <p:spPr/>
        <p:txBody>
          <a:bodyPr>
            <a:normAutofit/>
          </a:bodyPr>
          <a:lstStyle/>
          <a:p>
            <a:r>
              <a:rPr lang="pl-PL" dirty="0"/>
              <a:t>Jezus zapłakał nad Jerozolimą (</a:t>
            </a:r>
            <a:r>
              <a:rPr lang="pl-PL" dirty="0" err="1"/>
              <a:t>Łk</a:t>
            </a:r>
            <a:r>
              <a:rPr lang="pl-PL" dirty="0"/>
              <a:t> 19)</a:t>
            </a:r>
          </a:p>
          <a:p>
            <a:r>
              <a:rPr lang="pl-PL" dirty="0"/>
              <a:t>Gdy Jezus był już blisko Jerozolimy, na widok miasta zapłakał nad nim i rzekł: «O gdybyś i ty poznało w ten dzień to, co służy pokojowi! Ale teraz zostało to zakryte przed twoimi oczami. Bo przyjdą na ciebie dni, gdy twoi nieprzyjaciele otoczą cię wałem, oblegną cię i ścisną zewsząd.</a:t>
            </a:r>
          </a:p>
        </p:txBody>
      </p:sp>
    </p:spTree>
    <p:extLst>
      <p:ext uri="{BB962C8B-B14F-4D97-AF65-F5344CB8AC3E}">
        <p14:creationId xmlns:p14="http://schemas.microsoft.com/office/powerpoint/2010/main" val="2502921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4" name="Rectangle 13">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5B0F748-7FA7-4DDF-89A3-7F1D8EE1F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03E872-C07A-4030-B584-D321D40CA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0BC3613-ACAE-219F-0E92-2930D13C27BC}"/>
              </a:ext>
            </a:extLst>
          </p:cNvPr>
          <p:cNvSpPr>
            <a:spLocks noGrp="1"/>
          </p:cNvSpPr>
          <p:nvPr>
            <p:ph type="title"/>
          </p:nvPr>
        </p:nvSpPr>
        <p:spPr>
          <a:xfrm>
            <a:off x="1822487" y="5335184"/>
            <a:ext cx="9677833" cy="1134452"/>
          </a:xfrm>
        </p:spPr>
        <p:txBody>
          <a:bodyPr vert="horz" lIns="91440" tIns="45720" rIns="91440" bIns="45720" rtlCol="0" anchor="ctr">
            <a:normAutofit/>
          </a:bodyPr>
          <a:lstStyle/>
          <a:p>
            <a:pPr algn="ctr"/>
            <a:r>
              <a:rPr lang="en-US" sz="6000" dirty="0"/>
              <a:t>CZYM EMOCJE NIE SĄ?</a:t>
            </a:r>
          </a:p>
        </p:txBody>
      </p:sp>
      <p:pic>
        <p:nvPicPr>
          <p:cNvPr id="5" name="Symbol zastępczy zawartości 4" descr="Obraz zawierający tekst, Czcionka, clipart, sylwetka&#10;&#10;Zawartość wygenerowana przez sztuczną inteligencję może być niepoprawna.">
            <a:extLst>
              <a:ext uri="{FF2B5EF4-FFF2-40B4-BE49-F238E27FC236}">
                <a16:creationId xmlns:a16="http://schemas.microsoft.com/office/drawing/2014/main" id="{DD97CCAB-DB13-C15A-0BD4-5FA4282DA0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6138" y="587741"/>
            <a:ext cx="8945595" cy="4159702"/>
          </a:xfrm>
          <a:prstGeom prst="rect">
            <a:avLst/>
          </a:prstGeom>
        </p:spPr>
      </p:pic>
    </p:spTree>
    <p:extLst>
      <p:ext uri="{BB962C8B-B14F-4D97-AF65-F5344CB8AC3E}">
        <p14:creationId xmlns:p14="http://schemas.microsoft.com/office/powerpoint/2010/main" val="3793408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D9AD3-5BE6-B565-9077-C03472F0ED9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2CFB8E3-F077-0960-EBE7-0177008D66C6}"/>
              </a:ext>
            </a:extLst>
          </p:cNvPr>
          <p:cNvSpPr>
            <a:spLocks noGrp="1"/>
          </p:cNvSpPr>
          <p:nvPr>
            <p:ph type="title"/>
          </p:nvPr>
        </p:nvSpPr>
        <p:spPr/>
        <p:txBody>
          <a:bodyPr/>
          <a:lstStyle/>
          <a:p>
            <a:r>
              <a:rPr lang="pl-PL" dirty="0"/>
              <a:t>SMUTEK JEZUSA</a:t>
            </a:r>
          </a:p>
        </p:txBody>
      </p:sp>
      <p:sp>
        <p:nvSpPr>
          <p:cNvPr id="3" name="Symbol zastępczy zawartości 2">
            <a:extLst>
              <a:ext uri="{FF2B5EF4-FFF2-40B4-BE49-F238E27FC236}">
                <a16:creationId xmlns:a16="http://schemas.microsoft.com/office/drawing/2014/main" id="{BB73BD74-1A28-AB21-C6D3-3DA14B8E9C4C}"/>
              </a:ext>
            </a:extLst>
          </p:cNvPr>
          <p:cNvSpPr>
            <a:spLocks noGrp="1"/>
          </p:cNvSpPr>
          <p:nvPr>
            <p:ph idx="1"/>
          </p:nvPr>
        </p:nvSpPr>
        <p:spPr/>
        <p:txBody>
          <a:bodyPr>
            <a:normAutofit fontScale="92500"/>
          </a:bodyPr>
          <a:lstStyle/>
          <a:p>
            <a:r>
              <a:rPr lang="pl-PL" dirty="0"/>
              <a:t>Młodzieniec z Nain (</a:t>
            </a:r>
            <a:r>
              <a:rPr lang="pl-PL" dirty="0" err="1"/>
              <a:t>Łk</a:t>
            </a:r>
            <a:r>
              <a:rPr lang="pl-PL" dirty="0"/>
              <a:t> 7)</a:t>
            </a:r>
          </a:p>
          <a:p>
            <a:r>
              <a:rPr lang="pl-PL" dirty="0"/>
              <a:t>11 Wkrótce potem udał się do pewnego miasta, zwanego Nain; a szli z Nim Jego uczniowie i tłum wielki. 12 Gdy zbliżył się do bramy miejskiej, właśnie wynoszono umarłego - jedynego syna matki, a ta była wdową. Towarzyszył jej spory tłum z miasta. 13 Na jej widok Pan </a:t>
            </a:r>
            <a:r>
              <a:rPr lang="pl-PL" b="1" dirty="0"/>
              <a:t>użalił</a:t>
            </a:r>
            <a:r>
              <a:rPr lang="pl-PL" dirty="0"/>
              <a:t> </a:t>
            </a:r>
            <a:r>
              <a:rPr lang="pl-PL" b="1" dirty="0"/>
              <a:t>się</a:t>
            </a:r>
            <a:r>
              <a:rPr lang="pl-PL" dirty="0"/>
              <a:t> nad nią i rzekł do niej: «Nie płacz!» 14 Potem przystąpił, dotknął się mar - a ci, którzy je nieśli, stanęli - i rzekł: «Młodzieńcze, tobie mówię wstań!» 15 Zmarły usiadł i zaczął mówić; i oddał go jego matce. 16 A wszystkich ogarnął strach; wielbili Boga i mówili: «Wielki prorok powstał wśród nas, i Bóg łaskawie nawiedził lud swój». 17 I rozeszła się ta wieść o Nim po całej Judei i po całej okolicznej krainie.</a:t>
            </a:r>
          </a:p>
        </p:txBody>
      </p:sp>
    </p:spTree>
    <p:extLst>
      <p:ext uri="{BB962C8B-B14F-4D97-AF65-F5344CB8AC3E}">
        <p14:creationId xmlns:p14="http://schemas.microsoft.com/office/powerpoint/2010/main" val="3152655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0814D-5E9F-A492-E958-72FC15FF4E9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E3489A3-5E1F-C9CF-B4C2-DF0E6BE5612B}"/>
              </a:ext>
            </a:extLst>
          </p:cNvPr>
          <p:cNvSpPr>
            <a:spLocks noGrp="1"/>
          </p:cNvSpPr>
          <p:nvPr>
            <p:ph type="title"/>
          </p:nvPr>
        </p:nvSpPr>
        <p:spPr/>
        <p:txBody>
          <a:bodyPr/>
          <a:lstStyle/>
          <a:p>
            <a:r>
              <a:rPr lang="pl-PL" dirty="0"/>
              <a:t>SMUTEK I STRACH JEZUSA</a:t>
            </a:r>
          </a:p>
        </p:txBody>
      </p:sp>
      <p:sp>
        <p:nvSpPr>
          <p:cNvPr id="3" name="Symbol zastępczy zawartości 2">
            <a:extLst>
              <a:ext uri="{FF2B5EF4-FFF2-40B4-BE49-F238E27FC236}">
                <a16:creationId xmlns:a16="http://schemas.microsoft.com/office/drawing/2014/main" id="{88296680-54B5-FA17-20B5-54372A0449CB}"/>
              </a:ext>
            </a:extLst>
          </p:cNvPr>
          <p:cNvSpPr>
            <a:spLocks noGrp="1"/>
          </p:cNvSpPr>
          <p:nvPr>
            <p:ph idx="1"/>
          </p:nvPr>
        </p:nvSpPr>
        <p:spPr/>
        <p:txBody>
          <a:bodyPr>
            <a:normAutofit fontScale="77500" lnSpcReduction="20000"/>
          </a:bodyPr>
          <a:lstStyle/>
          <a:p>
            <a:r>
              <a:rPr lang="pl-PL" dirty="0"/>
              <a:t>Modlitwa i trwoga konania (Mt 26)</a:t>
            </a:r>
          </a:p>
          <a:p>
            <a:r>
              <a:rPr lang="pl-PL" dirty="0"/>
              <a:t>36 Wtedy przyszedł Jezus z nimi do ogrodu, zwanego Getsemani15, i rzekł do uczniów: «Usiądźcie tu, Ja tymczasem odejdę tam i będę się modlił». 37 Wziąwszy z sobą Piotra i dwóch synów Zebedeusza, począł się smucić i odczuwać trwogę. 38 Wtedy rzekł do nich: «Smutna jest moja dusza aż do śmierci; zostańcie tu i czuwajcie ze Mną!» 39 I odszedłszy nieco dalej, upadł na twarz i modlił się tymi słowami: «Ojcze mój, jeśli to możliwe, niech Mnie ominie ten kielich! Wszakże nie jak Ja chcę, ale jak Ty». 40 Potem przyszedł do uczniów i zastał ich śpiących. Rzekł więc do Piotra: «Tak, jednej godziny nie mogliście czuwać ze Mną? 41 Czuwajcie i módlcie się, abyście nie ulegli pokusie; duch wprawdzie ochoczy, ale ciało słabe». 42 Powtórnie odszedł i tak się modlił: «Ojcze mój, jeśli nie może ominąć Mnie ten kielich, i muszę go wypić, niech się stanie wola Twoja!» 43 Potem przyszedł i znów zastał ich śpiących, bo oczy ich były senne. 44 Zostawiwszy ich, odszedł znowu i modlił się po raz trzeci, powtarzając te same słowa. 45 Potem wrócił do uczniów i rzekł do nich: «Śpicie jeszcze i odpoczywacie? A oto nadeszła godzina i Syn Człowieczy będzie wydany w ręce grzeszników. 46 Wstańcie, chodźmy! Oto blisko jest mój zdrajca».</a:t>
            </a:r>
          </a:p>
        </p:txBody>
      </p:sp>
    </p:spTree>
    <p:extLst>
      <p:ext uri="{BB962C8B-B14F-4D97-AF65-F5344CB8AC3E}">
        <p14:creationId xmlns:p14="http://schemas.microsoft.com/office/powerpoint/2010/main" val="368271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ED74D-3600-5336-887F-9DCFC03C504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19C1CD9-B950-E7BE-CB18-5F678BDEE294}"/>
              </a:ext>
            </a:extLst>
          </p:cNvPr>
          <p:cNvSpPr>
            <a:spLocks noGrp="1"/>
          </p:cNvSpPr>
          <p:nvPr>
            <p:ph type="title"/>
          </p:nvPr>
        </p:nvSpPr>
        <p:spPr/>
        <p:txBody>
          <a:bodyPr/>
          <a:lstStyle/>
          <a:p>
            <a:r>
              <a:rPr lang="pl-PL" dirty="0"/>
              <a:t>STRACH JEZUSA</a:t>
            </a:r>
          </a:p>
        </p:txBody>
      </p:sp>
      <p:sp>
        <p:nvSpPr>
          <p:cNvPr id="3" name="Symbol zastępczy zawartości 2">
            <a:extLst>
              <a:ext uri="{FF2B5EF4-FFF2-40B4-BE49-F238E27FC236}">
                <a16:creationId xmlns:a16="http://schemas.microsoft.com/office/drawing/2014/main" id="{45E97783-8239-7BC3-4A38-08EA841AC9DF}"/>
              </a:ext>
            </a:extLst>
          </p:cNvPr>
          <p:cNvSpPr>
            <a:spLocks noGrp="1"/>
          </p:cNvSpPr>
          <p:nvPr>
            <p:ph idx="1"/>
          </p:nvPr>
        </p:nvSpPr>
        <p:spPr/>
        <p:txBody>
          <a:bodyPr>
            <a:normAutofit fontScale="92500"/>
          </a:bodyPr>
          <a:lstStyle/>
          <a:p>
            <a:r>
              <a:rPr lang="pl-PL" dirty="0"/>
              <a:t>Modlitwa i trwoga konania (</a:t>
            </a:r>
            <a:r>
              <a:rPr lang="pl-PL" dirty="0" err="1"/>
              <a:t>Łk</a:t>
            </a:r>
            <a:r>
              <a:rPr lang="pl-PL" dirty="0"/>
              <a:t> 22)</a:t>
            </a:r>
          </a:p>
          <a:p>
            <a:r>
              <a:rPr lang="pl-PL" dirty="0"/>
              <a:t>39 Potem wyszedł i udał się, według zwyczaju, na Górę Oliwną: towarzyszyli Mu także uczniowie. 40 Gdy przyszedł na miejsce, rzekł do nich: «Módlcie się, abyście nie ulegli pokusie». 41 A sam oddalił się od nich na odległość jakby rzutu kamieniem, upadł na kolana i modlił się 42 tymi słowami: «Ojcze, jeśli chcesz, zabierz ode Mnie ten kielich! Jednak nie moja wola, lecz Twoja niech się stanie!» 43 Wtedy ukazał Mu się anioł z nieba i umacniał Go. 44 </a:t>
            </a:r>
            <a:r>
              <a:rPr lang="pl-PL" b="1" dirty="0"/>
              <a:t>Pogrążony w udręce jeszcze usilniej się modlił, a Jego pot był jak gęste krople krwi, sączące się na ziemię</a:t>
            </a:r>
            <a:r>
              <a:rPr lang="pl-PL" dirty="0"/>
              <a:t>. 45 Gdy wstał od modlitwy i przyszedł do uczniów, zastał ich śpiących ze smutku. 46 Rzekł do nich: «Czemu śpicie? Wstańcie i módlcie się, abyście nie ulegli pokusie».</a:t>
            </a:r>
          </a:p>
        </p:txBody>
      </p:sp>
    </p:spTree>
    <p:extLst>
      <p:ext uri="{BB962C8B-B14F-4D97-AF65-F5344CB8AC3E}">
        <p14:creationId xmlns:p14="http://schemas.microsoft.com/office/powerpoint/2010/main" val="2226609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10842-D095-423B-CA9E-1927B50004FC}"/>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90DF501-10AD-BE7E-6C35-8CAC746C6101}"/>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2445EF76-8E67-77B7-F0A2-FE7F18F63301}"/>
              </a:ext>
            </a:extLst>
          </p:cNvPr>
          <p:cNvSpPr>
            <a:spLocks noGrp="1"/>
          </p:cNvSpPr>
          <p:nvPr>
            <p:ph idx="1"/>
          </p:nvPr>
        </p:nvSpPr>
        <p:spPr/>
        <p:txBody>
          <a:bodyPr/>
          <a:lstStyle/>
          <a:p>
            <a:endParaRPr lang="pl-PL"/>
          </a:p>
        </p:txBody>
      </p:sp>
    </p:spTree>
    <p:extLst>
      <p:ext uri="{BB962C8B-B14F-4D97-AF65-F5344CB8AC3E}">
        <p14:creationId xmlns:p14="http://schemas.microsoft.com/office/powerpoint/2010/main" val="646477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377EE-8953-8597-A4D7-2E6C5C64E91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6E56925-7519-1764-39F7-B54604DBAA5B}"/>
              </a:ext>
            </a:extLst>
          </p:cNvPr>
          <p:cNvSpPr>
            <a:spLocks noGrp="1"/>
          </p:cNvSpPr>
          <p:nvPr>
            <p:ph type="title"/>
          </p:nvPr>
        </p:nvSpPr>
        <p:spPr/>
        <p:txBody>
          <a:bodyPr/>
          <a:lstStyle/>
          <a:p>
            <a:r>
              <a:rPr lang="pl-PL" dirty="0"/>
              <a:t>MORALNOŚĆ UCZUĆ WG KKK</a:t>
            </a:r>
          </a:p>
        </p:txBody>
      </p:sp>
      <p:sp>
        <p:nvSpPr>
          <p:cNvPr id="3" name="Symbol zastępczy zawartości 2">
            <a:extLst>
              <a:ext uri="{FF2B5EF4-FFF2-40B4-BE49-F238E27FC236}">
                <a16:creationId xmlns:a16="http://schemas.microsoft.com/office/drawing/2014/main" id="{CB5558CC-CABA-F0EB-C0D7-522AAF34B393}"/>
              </a:ext>
            </a:extLst>
          </p:cNvPr>
          <p:cNvSpPr>
            <a:spLocks noGrp="1"/>
          </p:cNvSpPr>
          <p:nvPr>
            <p:ph idx="1"/>
          </p:nvPr>
        </p:nvSpPr>
        <p:spPr>
          <a:xfrm>
            <a:off x="1587710" y="1432560"/>
            <a:ext cx="9486690" cy="5191760"/>
          </a:xfrm>
        </p:spPr>
        <p:txBody>
          <a:bodyPr>
            <a:normAutofit lnSpcReduction="10000"/>
          </a:bodyPr>
          <a:lstStyle/>
          <a:p>
            <a:r>
              <a:rPr lang="pl-PL" dirty="0"/>
              <a:t>KATECHIZM KOŚCIOŁA KATOLICKIEGO:</a:t>
            </a:r>
          </a:p>
          <a:p>
            <a:r>
              <a:rPr lang="pl-PL" dirty="0"/>
              <a:t>Uczucia są naturalnymi składnikami psychiki ludzkiej, stanowią obszar przejściowy i zapewniają więź między życiem zmysłowym a życiem ducha. Nasz Pan wskazuje na serce człowieka jako na źródło, z którego wypływają uczucia (1764).</a:t>
            </a:r>
          </a:p>
          <a:p>
            <a:endParaRPr lang="pl-PL" dirty="0"/>
          </a:p>
          <a:p>
            <a:r>
              <a:rPr lang="pl-PL" dirty="0"/>
              <a:t>KATECHIZM KOŚCIOŁA KATOLICKIEGO:</a:t>
            </a:r>
          </a:p>
          <a:p>
            <a:r>
              <a:rPr lang="pl-PL" dirty="0"/>
              <a:t>Uczucia same w sobie nie są ani dobre, ani złe. Nabierają one wartości moralnej w takiej mierze, w jakiej faktycznie zależą od rozumu i od woli. Uczucia nazywane są dobrowolnymi albo dlatego, że nakazuje je wola, albo dlatego, że ich nie zabrania. Doskonałość dobra moralnego lub ludzkiego wymaga, by rozum kierował uczuciami (1767).</a:t>
            </a:r>
          </a:p>
        </p:txBody>
      </p:sp>
    </p:spTree>
    <p:extLst>
      <p:ext uri="{BB962C8B-B14F-4D97-AF65-F5344CB8AC3E}">
        <p14:creationId xmlns:p14="http://schemas.microsoft.com/office/powerpoint/2010/main" val="991215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79C938-8B63-D17C-121A-B8CABA701E91}"/>
              </a:ext>
            </a:extLst>
          </p:cNvPr>
          <p:cNvSpPr>
            <a:spLocks noGrp="1"/>
          </p:cNvSpPr>
          <p:nvPr>
            <p:ph type="title"/>
          </p:nvPr>
        </p:nvSpPr>
        <p:spPr/>
        <p:txBody>
          <a:bodyPr/>
          <a:lstStyle/>
          <a:p>
            <a:r>
              <a:rPr lang="pl-PL" dirty="0"/>
              <a:t>Jak powstają emocje?</a:t>
            </a:r>
          </a:p>
        </p:txBody>
      </p:sp>
      <p:sp>
        <p:nvSpPr>
          <p:cNvPr id="3" name="Symbol zastępczy zawartości 2">
            <a:extLst>
              <a:ext uri="{FF2B5EF4-FFF2-40B4-BE49-F238E27FC236}">
                <a16:creationId xmlns:a16="http://schemas.microsoft.com/office/drawing/2014/main" id="{F4F3491E-9317-ECE0-F737-11302AE78632}"/>
              </a:ext>
            </a:extLst>
          </p:cNvPr>
          <p:cNvSpPr>
            <a:spLocks noGrp="1"/>
          </p:cNvSpPr>
          <p:nvPr>
            <p:ph idx="1"/>
          </p:nvPr>
        </p:nvSpPr>
        <p:spPr>
          <a:xfrm>
            <a:off x="1587710" y="1320800"/>
            <a:ext cx="10086130" cy="5303520"/>
          </a:xfrm>
        </p:spPr>
        <p:txBody>
          <a:bodyPr>
            <a:normAutofit lnSpcReduction="10000"/>
          </a:bodyPr>
          <a:lstStyle/>
          <a:p>
            <a:pPr algn="just"/>
            <a:r>
              <a:rPr lang="pl-PL" sz="1400" dirty="0"/>
              <a:t>Odczuwanie emocji wiąże się z działaniem neuroprzekaźników, takich jak serotonina, dopamina i adrenalina. Są to najbardziej rozpoznawalne neuroprzekaźniki, które odpowiadają za przeżywane emocje. Proces kształtowania emocji jest dość złożony, dlatego dla lepszego zrozumienia przytoczę krótką anegdotę z życia codziennego.</a:t>
            </a:r>
          </a:p>
          <a:p>
            <a:pPr algn="just"/>
            <a:r>
              <a:rPr lang="pl-PL" sz="1400" dirty="0"/>
              <a:t>Wariant 1.</a:t>
            </a:r>
          </a:p>
          <a:p>
            <a:pPr algn="just"/>
            <a:r>
              <a:rPr lang="pl-PL" sz="1400" dirty="0"/>
              <a:t>Jest przyjemny, słoneczny dzień. Udało Ci się opuścić pracę wcześniej, a na drodze powrotnej spotykasz swoją dawną miłość z czasów szkoły średniej. Oczywiście, czujesz radość. Wspomnienie starych, dobrych czasów sprawia ci przyjemność, być może nawet doświadczasz uczucia zauroczenia. To efekt działania psychiki. A jak wygląda to od strony biochemii naszego mózgu?</a:t>
            </a:r>
          </a:p>
          <a:p>
            <a:pPr algn="just"/>
            <a:r>
              <a:rPr lang="pl-PL" sz="1400" dirty="0"/>
              <a:t>Obserwujemy Zosię ➔ obraz Zosi trafia nerwem wzrokowym do ośrodka wzroku w mózgu ➔ mózg identyfikuje Zosię ➔ przekierowuje informację do ośrodka nagrody i kary ➔ skutkuje to uwalnianiem neuroprzekaźników. Jeśli Zosia kojarzy się nam z przyjemnymi doświadczeniami, między komórkami nerwowymi wzrasta ilość wydzielanych neuroprzekaźników, głównie dopaminy i endorfin, generujących pozytywne emocje.</a:t>
            </a:r>
          </a:p>
          <a:p>
            <a:pPr algn="just"/>
            <a:r>
              <a:rPr lang="pl-PL" sz="1400" dirty="0"/>
              <a:t>Wariant 2.</a:t>
            </a:r>
          </a:p>
          <a:p>
            <a:pPr algn="just"/>
            <a:r>
              <a:rPr lang="pl-PL" sz="1400" dirty="0"/>
              <a:t>Wyobraź sobie, że Zosia to osoba, która wcześniej cię oszukała i jest Ci winna dużo pieniędzy. Czy twój mózg w reakcji na nią uwalnia większe ilości dopaminy i endorfin, dając uczucie przyjemności? Absolutnie nie. Sygnał związany z Zosią skutkuje wzmożonym uwalnianiem adrenaliny, co wywołuje uczucie złości.</a:t>
            </a:r>
          </a:p>
          <a:p>
            <a:pPr algn="just"/>
            <a:r>
              <a:rPr lang="pl-PL" sz="1400" dirty="0"/>
              <a:t>Jak widzisz, emocje, które przeżywamy, stanowią złożoną mieszankę neuroprzekaźników, będąc reakcją mózgu na różnorodne sytuacje. Dlatego z jednej strony nie mamy na nie wpływu, bo zależą od biochemii mózgu. A z drugiej zdecydowanie mamy, bo możemy zmienić to co myślimy, to jak spostrzegamy siebie, innych i daną sytuację, a to zmieni mieszankę neuroprzekaźnikową).</a:t>
            </a:r>
          </a:p>
        </p:txBody>
      </p:sp>
    </p:spTree>
    <p:extLst>
      <p:ext uri="{BB962C8B-B14F-4D97-AF65-F5344CB8AC3E}">
        <p14:creationId xmlns:p14="http://schemas.microsoft.com/office/powerpoint/2010/main" val="2107566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0DB6BB-5795-FE48-E56F-441A948FCBAF}"/>
              </a:ext>
            </a:extLst>
          </p:cNvPr>
          <p:cNvSpPr>
            <a:spLocks noGrp="1"/>
          </p:cNvSpPr>
          <p:nvPr>
            <p:ph type="title"/>
          </p:nvPr>
        </p:nvSpPr>
        <p:spPr/>
        <p:txBody>
          <a:bodyPr/>
          <a:lstStyle/>
          <a:p>
            <a:pPr algn="just"/>
            <a:r>
              <a:rPr lang="pl-PL" dirty="0"/>
              <a:t>Porządkowanie uczuć</a:t>
            </a:r>
          </a:p>
        </p:txBody>
      </p:sp>
      <p:sp>
        <p:nvSpPr>
          <p:cNvPr id="3" name="Symbol zastępczy zawartości 2">
            <a:extLst>
              <a:ext uri="{FF2B5EF4-FFF2-40B4-BE49-F238E27FC236}">
                <a16:creationId xmlns:a16="http://schemas.microsoft.com/office/drawing/2014/main" id="{9A0030E4-5664-49DA-F486-262F096CB0EF}"/>
              </a:ext>
            </a:extLst>
          </p:cNvPr>
          <p:cNvSpPr>
            <a:spLocks noGrp="1"/>
          </p:cNvSpPr>
          <p:nvPr>
            <p:ph idx="1"/>
          </p:nvPr>
        </p:nvSpPr>
        <p:spPr>
          <a:xfrm>
            <a:off x="1587710" y="1270000"/>
            <a:ext cx="10177570" cy="5252720"/>
          </a:xfrm>
        </p:spPr>
        <p:txBody>
          <a:bodyPr>
            <a:normAutofit fontScale="70000" lnSpcReduction="20000"/>
          </a:bodyPr>
          <a:lstStyle/>
          <a:p>
            <a:pPr algn="just"/>
            <a:r>
              <a:rPr lang="pl-PL" dirty="0"/>
              <a:t>Dlatego też psychologia mówi, że konieczne jest uporządkowanie uczuć. Zdaniem ks. Nowosielskiego, uczucia są kluczem do poznawania grzechu i do umiejętności rozeznawania woli Bożej. - Pokazują, dlaczego coś jest, a coś nie jest grzechem. I pozwalają na zrobienie dojrzałego rachunku sumienia.</a:t>
            </a:r>
          </a:p>
          <a:p>
            <a:pPr algn="just"/>
            <a:r>
              <a:rPr lang="pl-PL" dirty="0"/>
              <a:t>Strategia porządkowania uczuć wygląda tak: najpierw uczucie trzeba sobie uświadomić. I już na tym etapie pojawia się problem. Niektórzy ludzie, szczególnie mężczyźni, nie potrafią uświadomić sobie własnych uczuć. - Często mężczyźni są pełni negatywnych uczuć, pod ich wpływem działają, ale siebie i innych przekonują o jakichś racjonalnych powodach, które skłoniły ich do tego działania. A tak naprawdę to nie te powody ich skłoniły do działania, ale właśnie nieuświadomione uczucia - przekonuje o. Kowalczyk.</a:t>
            </a:r>
          </a:p>
          <a:p>
            <a:pPr algn="just"/>
            <a:r>
              <a:rPr lang="pl-PL" dirty="0"/>
              <a:t>Dlatego w różnych sytuacjach życiowych warto rejestrować i nazywać własne uczucia. - Jeżeli coś nazywam, nadaję mu imię, jestem w dobrym kontakcie z tą rzeczywistością. Imię wiąże mnie z tym uczuciem. Ja mam wtedy uczucie, a nie ono ma mnie - mówi ks. Grzywocz. Uczuciom trzeba zaufać. Jeżeli się pojawiają, to znaczy, że mają się pojawić. Ale trzeba umieć je odczytać.</a:t>
            </a:r>
          </a:p>
          <a:p>
            <a:pPr algn="just"/>
            <a:r>
              <a:rPr lang="pl-PL" dirty="0"/>
              <a:t>Jeżeli nie przeżywamy uczuć świadomie i wypieramy je do podświadomości, objawiają one potem ogromną, niekontrolowaną siłę. - To właśnie represją uczuciową możemy wyjaśnić skalę przemocy, jaka istnieje szczególnie wśród ludzi młodych, którzy często nie mają okazji wypowiedzieć swoich uczuć. Zwłaszcza krzywdy czy żalu - mówi o. Augustyn.</a:t>
            </a:r>
          </a:p>
          <a:p>
            <a:pPr algn="just"/>
            <a:r>
              <a:rPr lang="pl-PL" dirty="0"/>
              <a:t>Przemoc może więc być wynikiem represji własnych uczuć. Tym bardziej że uczucia to gigantyczna energia. Są jak żywioł. Woda może albo zalać wszystko i spowodować powódź, albo być wykorzystana do produkcji prądu elektrycznego. Podobnie uczucia. Możemy wykorzystać ich siłę ku złemu albo ku dobremu.</a:t>
            </a:r>
          </a:p>
        </p:txBody>
      </p:sp>
    </p:spTree>
    <p:extLst>
      <p:ext uri="{BB962C8B-B14F-4D97-AF65-F5344CB8AC3E}">
        <p14:creationId xmlns:p14="http://schemas.microsoft.com/office/powerpoint/2010/main" val="2743935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D2CF14-5058-D3A2-2372-B9F1B20E4926}"/>
              </a:ext>
            </a:extLst>
          </p:cNvPr>
          <p:cNvSpPr>
            <a:spLocks noGrp="1"/>
          </p:cNvSpPr>
          <p:nvPr>
            <p:ph type="title"/>
          </p:nvPr>
        </p:nvSpPr>
        <p:spPr/>
        <p:txBody>
          <a:bodyPr>
            <a:normAutofit fontScale="90000"/>
          </a:bodyPr>
          <a:lstStyle/>
          <a:p>
            <a:r>
              <a:rPr lang="pl-PL" dirty="0"/>
              <a:t>KAŻDY MOŻE PRZEŻYĆ TĘ SAMĄ SYTUACJĘ NA INNY SPOSÓB</a:t>
            </a:r>
          </a:p>
        </p:txBody>
      </p:sp>
      <p:pic>
        <p:nvPicPr>
          <p:cNvPr id="5" name="Symbol zastępczy zawartości 4">
            <a:extLst>
              <a:ext uri="{FF2B5EF4-FFF2-40B4-BE49-F238E27FC236}">
                <a16:creationId xmlns:a16="http://schemas.microsoft.com/office/drawing/2014/main" id="{66CBD4E2-FF89-E049-2B94-6E342F4CE5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0295" y="1825407"/>
            <a:ext cx="6144125" cy="4748646"/>
          </a:xfrm>
        </p:spPr>
      </p:pic>
      <p:sp>
        <p:nvSpPr>
          <p:cNvPr id="6" name="Dymek myśli: chmurka 5">
            <a:extLst>
              <a:ext uri="{FF2B5EF4-FFF2-40B4-BE49-F238E27FC236}">
                <a16:creationId xmlns:a16="http://schemas.microsoft.com/office/drawing/2014/main" id="{E1DB0ACE-83D8-B108-5928-C62347596020}"/>
              </a:ext>
            </a:extLst>
          </p:cNvPr>
          <p:cNvSpPr/>
          <p:nvPr/>
        </p:nvSpPr>
        <p:spPr>
          <a:xfrm>
            <a:off x="3850640" y="2005781"/>
            <a:ext cx="2560320" cy="1052379"/>
          </a:xfrm>
          <a:prstGeom prst="cloudCallout">
            <a:avLst>
              <a:gd name="adj1" fmla="val 5754"/>
              <a:gd name="adj2" fmla="val 11463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l-PL"/>
          </a:p>
        </p:txBody>
      </p:sp>
      <p:sp>
        <p:nvSpPr>
          <p:cNvPr id="7" name="Dymek myśli: chmurka 6">
            <a:extLst>
              <a:ext uri="{FF2B5EF4-FFF2-40B4-BE49-F238E27FC236}">
                <a16:creationId xmlns:a16="http://schemas.microsoft.com/office/drawing/2014/main" id="{59E9A706-7733-696D-D19B-C7F91CBE266E}"/>
              </a:ext>
            </a:extLst>
          </p:cNvPr>
          <p:cNvSpPr/>
          <p:nvPr/>
        </p:nvSpPr>
        <p:spPr>
          <a:xfrm>
            <a:off x="7926940" y="3759200"/>
            <a:ext cx="1145940" cy="833120"/>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l-PL"/>
          </a:p>
        </p:txBody>
      </p:sp>
    </p:spTree>
    <p:extLst>
      <p:ext uri="{BB962C8B-B14F-4D97-AF65-F5344CB8AC3E}">
        <p14:creationId xmlns:p14="http://schemas.microsoft.com/office/powerpoint/2010/main" val="2358016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5CE5C5-2C99-5EEF-867D-4C7D65459FC2}"/>
              </a:ext>
            </a:extLst>
          </p:cNvPr>
          <p:cNvSpPr>
            <a:spLocks noGrp="1"/>
          </p:cNvSpPr>
          <p:nvPr>
            <p:ph type="title"/>
          </p:nvPr>
        </p:nvSpPr>
        <p:spPr/>
        <p:txBody>
          <a:bodyPr/>
          <a:lstStyle/>
          <a:p>
            <a:endParaRPr lang="pl-PL"/>
          </a:p>
        </p:txBody>
      </p:sp>
      <p:graphicFrame>
        <p:nvGraphicFramePr>
          <p:cNvPr id="5" name="Symbol zastępczy zawartości 4">
            <a:extLst>
              <a:ext uri="{FF2B5EF4-FFF2-40B4-BE49-F238E27FC236}">
                <a16:creationId xmlns:a16="http://schemas.microsoft.com/office/drawing/2014/main" id="{49395B81-7B0A-78F4-7D31-8EA942401B17}"/>
              </a:ext>
            </a:extLst>
          </p:cNvPr>
          <p:cNvGraphicFramePr>
            <a:graphicFrameLocks noGrp="1"/>
          </p:cNvGraphicFramePr>
          <p:nvPr>
            <p:ph idx="1"/>
            <p:extLst>
              <p:ext uri="{D42A27DB-BD31-4B8C-83A1-F6EECF244321}">
                <p14:modId xmlns:p14="http://schemas.microsoft.com/office/powerpoint/2010/main" val="3121145265"/>
              </p:ext>
            </p:extLst>
          </p:nvPr>
        </p:nvGraphicFramePr>
        <p:xfrm>
          <a:off x="2072640" y="203200"/>
          <a:ext cx="7264400" cy="6370319"/>
        </p:xfrm>
        <a:graphic>
          <a:graphicData uri="http://schemas.openxmlformats.org/drawingml/2006/table">
            <a:tbl>
              <a:tblPr/>
              <a:tblGrid>
                <a:gridCol w="3632200">
                  <a:extLst>
                    <a:ext uri="{9D8B030D-6E8A-4147-A177-3AD203B41FA5}">
                      <a16:colId xmlns:a16="http://schemas.microsoft.com/office/drawing/2014/main" val="2691491745"/>
                    </a:ext>
                  </a:extLst>
                </a:gridCol>
                <a:gridCol w="3632200">
                  <a:extLst>
                    <a:ext uri="{9D8B030D-6E8A-4147-A177-3AD203B41FA5}">
                      <a16:colId xmlns:a16="http://schemas.microsoft.com/office/drawing/2014/main" val="4069920676"/>
                    </a:ext>
                  </a:extLst>
                </a:gridCol>
              </a:tblGrid>
              <a:tr h="714718">
                <a:tc gridSpan="2">
                  <a:txBody>
                    <a:bodyPr/>
                    <a:lstStyle/>
                    <a:p>
                      <a:pPr fontAlgn="t"/>
                      <a:r>
                        <a:rPr lang="pl-PL" sz="2000" b="1">
                          <a:solidFill>
                            <a:schemeClr val="bg1"/>
                          </a:solidFill>
                          <a:effectLst/>
                        </a:rPr>
                        <a:t>Sytuacja:  Marek i Karol otrzymali kiepską ocenę z egzaminu z matematyki</a:t>
                      </a:r>
                      <a:endParaRPr lang="pl-PL" sz="2000">
                        <a:solidFill>
                          <a:schemeClr val="bg1"/>
                        </a:solidFill>
                        <a:effectLst/>
                      </a:endParaRPr>
                    </a:p>
                  </a:txBody>
                  <a:tcPr marL="47877" marR="47877" marT="47877" marB="47877">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hMerge="1">
                  <a:txBody>
                    <a:bodyPr/>
                    <a:lstStyle/>
                    <a:p>
                      <a:endParaRPr lang="pl-PL"/>
                    </a:p>
                  </a:txBody>
                  <a:tcPr/>
                </a:tc>
                <a:extLst>
                  <a:ext uri="{0D108BD9-81ED-4DB2-BD59-A6C34878D82A}">
                    <a16:rowId xmlns:a16="http://schemas.microsoft.com/office/drawing/2014/main" val="4127913644"/>
                  </a:ext>
                </a:extLst>
              </a:tr>
              <a:tr h="435046">
                <a:tc>
                  <a:txBody>
                    <a:bodyPr/>
                    <a:lstStyle/>
                    <a:p>
                      <a:pPr fontAlgn="t"/>
                      <a:r>
                        <a:rPr lang="pl-PL" sz="2000" b="1">
                          <a:solidFill>
                            <a:schemeClr val="bg1"/>
                          </a:solidFill>
                          <a:effectLst/>
                        </a:rPr>
                        <a:t>Marek</a:t>
                      </a:r>
                      <a:endParaRPr lang="pl-PL" sz="2000">
                        <a:solidFill>
                          <a:schemeClr val="bg1"/>
                        </a:solidFill>
                        <a:effectLst/>
                      </a:endParaRPr>
                    </a:p>
                  </a:txBody>
                  <a:tcPr marL="47877" marR="47877" marT="47877" marB="47877">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pl-PL" sz="2000" b="1">
                          <a:solidFill>
                            <a:schemeClr val="bg1"/>
                          </a:solidFill>
                          <a:effectLst/>
                        </a:rPr>
                        <a:t>Karol</a:t>
                      </a:r>
                      <a:endParaRPr lang="pl-PL" sz="2000">
                        <a:solidFill>
                          <a:schemeClr val="bg1"/>
                        </a:solidFill>
                        <a:effectLst/>
                      </a:endParaRPr>
                    </a:p>
                  </a:txBody>
                  <a:tcPr marL="47877" marR="47877" marT="47877" marB="47877">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21610748"/>
                  </a:ext>
                </a:extLst>
              </a:tr>
              <a:tr h="1274064">
                <a:tc>
                  <a:txBody>
                    <a:bodyPr/>
                    <a:lstStyle/>
                    <a:p>
                      <a:pPr fontAlgn="t"/>
                      <a:r>
                        <a:rPr lang="pl-PL" sz="2000" dirty="0">
                          <a:solidFill>
                            <a:schemeClr val="bg1"/>
                          </a:solidFill>
                          <a:effectLst/>
                        </a:rPr>
                        <a:t>Myśli: „Gdybym był mądrzejszy, zdałbym test.  Jestem taki głupi.”</a:t>
                      </a:r>
                    </a:p>
                  </a:txBody>
                  <a:tcPr marL="47877" marR="47877" marT="47877" marB="47877">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pl-PL" sz="2000">
                          <a:solidFill>
                            <a:schemeClr val="bg1"/>
                          </a:solidFill>
                          <a:effectLst/>
                        </a:rPr>
                        <a:t>Myśli:  „Źle oceniłem poziom trudności. Po prostu za mało się uczyłem.”</a:t>
                      </a:r>
                    </a:p>
                  </a:txBody>
                  <a:tcPr marL="47877" marR="47877" marT="47877" marB="47877">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95608481"/>
                  </a:ext>
                </a:extLst>
              </a:tr>
              <a:tr h="1274064">
                <a:tc>
                  <a:txBody>
                    <a:bodyPr/>
                    <a:lstStyle/>
                    <a:p>
                      <a:pPr fontAlgn="t"/>
                      <a:r>
                        <a:rPr lang="pl-PL" sz="2000" dirty="0">
                          <a:solidFill>
                            <a:schemeClr val="bg1"/>
                          </a:solidFill>
                          <a:effectLst/>
                        </a:rPr>
                        <a:t>Emocje: smutek, lęk przed kolejnym testem</a:t>
                      </a:r>
                    </a:p>
                  </a:txBody>
                  <a:tcPr marL="47877" marR="47877" marT="47877" marB="47877">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pl-PL" sz="2000" dirty="0">
                          <a:solidFill>
                            <a:schemeClr val="bg1"/>
                          </a:solidFill>
                          <a:effectLst/>
                        </a:rPr>
                        <a:t>Emocje: rozczarowanie, pewność siebie  co do kolejnego testu</a:t>
                      </a:r>
                    </a:p>
                  </a:txBody>
                  <a:tcPr marL="47877" marR="47877" marT="47877" marB="47877">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530607526"/>
                  </a:ext>
                </a:extLst>
              </a:tr>
              <a:tr h="2672427">
                <a:tc>
                  <a:txBody>
                    <a:bodyPr/>
                    <a:lstStyle/>
                    <a:p>
                      <a:pPr fontAlgn="t"/>
                      <a:r>
                        <a:rPr lang="pl-PL" sz="2000">
                          <a:solidFill>
                            <a:schemeClr val="bg1"/>
                          </a:solidFill>
                          <a:effectLst/>
                        </a:rPr>
                        <a:t>Zachowanie: Marek myśli o sobie w negatywny sposób, nie próbuje zmienić swojego sposobu nauki ponieważ jest przekonany, że to on jest problemem</a:t>
                      </a:r>
                    </a:p>
                  </a:txBody>
                  <a:tcPr marL="47877" marR="47877" marT="47877" marB="47877">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pl-PL" sz="2000" dirty="0">
                          <a:solidFill>
                            <a:schemeClr val="bg1"/>
                          </a:solidFill>
                          <a:effectLst/>
                        </a:rPr>
                        <a:t>Zachowanie: Karol nie jest zadowolony ze swojego wyniku, ale planuje co zmienić w swoim sposobie nauki, żeby otrzymać lepszą ocenę kolejnym razem</a:t>
                      </a:r>
                    </a:p>
                  </a:txBody>
                  <a:tcPr marL="47877" marR="47877" marT="47877" marB="47877">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71100028"/>
                  </a:ext>
                </a:extLst>
              </a:tr>
            </a:tbl>
          </a:graphicData>
        </a:graphic>
      </p:graphicFrame>
    </p:spTree>
    <p:extLst>
      <p:ext uri="{BB962C8B-B14F-4D97-AF65-F5344CB8AC3E}">
        <p14:creationId xmlns:p14="http://schemas.microsoft.com/office/powerpoint/2010/main" val="1726684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4D53B4-B294-4290-76AA-FD41C165B34D}"/>
              </a:ext>
            </a:extLst>
          </p:cNvPr>
          <p:cNvSpPr>
            <a:spLocks noGrp="1"/>
          </p:cNvSpPr>
          <p:nvPr>
            <p:ph type="title"/>
          </p:nvPr>
        </p:nvSpPr>
        <p:spPr/>
        <p:txBody>
          <a:bodyPr/>
          <a:lstStyle/>
          <a:p>
            <a:endParaRPr lang="pl-PL"/>
          </a:p>
        </p:txBody>
      </p:sp>
      <p:graphicFrame>
        <p:nvGraphicFramePr>
          <p:cNvPr id="4" name="Symbol zastępczy zawartości 3">
            <a:extLst>
              <a:ext uri="{FF2B5EF4-FFF2-40B4-BE49-F238E27FC236}">
                <a16:creationId xmlns:a16="http://schemas.microsoft.com/office/drawing/2014/main" id="{346BA89C-5589-4FFC-5573-307C15F0C501}"/>
              </a:ext>
            </a:extLst>
          </p:cNvPr>
          <p:cNvGraphicFramePr>
            <a:graphicFrameLocks noGrp="1"/>
          </p:cNvGraphicFramePr>
          <p:nvPr>
            <p:ph idx="1"/>
            <p:extLst>
              <p:ext uri="{D42A27DB-BD31-4B8C-83A1-F6EECF244321}">
                <p14:modId xmlns:p14="http://schemas.microsoft.com/office/powerpoint/2010/main" val="3587900840"/>
              </p:ext>
            </p:extLst>
          </p:nvPr>
        </p:nvGraphicFramePr>
        <p:xfrm>
          <a:off x="2529840" y="365760"/>
          <a:ext cx="7569200" cy="6036878"/>
        </p:xfrm>
        <a:graphic>
          <a:graphicData uri="http://schemas.openxmlformats.org/drawingml/2006/table">
            <a:tbl>
              <a:tblPr/>
              <a:tblGrid>
                <a:gridCol w="3784600">
                  <a:extLst>
                    <a:ext uri="{9D8B030D-6E8A-4147-A177-3AD203B41FA5}">
                      <a16:colId xmlns:a16="http://schemas.microsoft.com/office/drawing/2014/main" val="2555928815"/>
                    </a:ext>
                  </a:extLst>
                </a:gridCol>
                <a:gridCol w="3784600">
                  <a:extLst>
                    <a:ext uri="{9D8B030D-6E8A-4147-A177-3AD203B41FA5}">
                      <a16:colId xmlns:a16="http://schemas.microsoft.com/office/drawing/2014/main" val="2734815975"/>
                    </a:ext>
                  </a:extLst>
                </a:gridCol>
              </a:tblGrid>
              <a:tr h="1084751">
                <a:tc gridSpan="2">
                  <a:txBody>
                    <a:bodyPr/>
                    <a:lstStyle/>
                    <a:p>
                      <a:pPr fontAlgn="t"/>
                      <a:r>
                        <a:rPr lang="pl-PL" sz="2000" b="1">
                          <a:solidFill>
                            <a:schemeClr val="bg1"/>
                          </a:solidFill>
                          <a:effectLst/>
                        </a:rPr>
                        <a:t>SYTUACJA: Anna i Sylwia widzą mężczyznę zmierzającego w ich kierunku</a:t>
                      </a:r>
                      <a:endParaRPr lang="pl-PL" sz="2000">
                        <a:solidFill>
                          <a:schemeClr val="bg1"/>
                        </a:solidFill>
                        <a:effectLst/>
                      </a:endParaRPr>
                    </a:p>
                  </a:txBody>
                  <a:tcPr marL="76200" marR="76200" marT="76200" marB="7620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hMerge="1">
                  <a:txBody>
                    <a:bodyPr/>
                    <a:lstStyle/>
                    <a:p>
                      <a:endParaRPr lang="pl-PL"/>
                    </a:p>
                  </a:txBody>
                  <a:tcPr/>
                </a:tc>
                <a:extLst>
                  <a:ext uri="{0D108BD9-81ED-4DB2-BD59-A6C34878D82A}">
                    <a16:rowId xmlns:a16="http://schemas.microsoft.com/office/drawing/2014/main" val="508936927"/>
                  </a:ext>
                </a:extLst>
              </a:tr>
              <a:tr h="660283">
                <a:tc>
                  <a:txBody>
                    <a:bodyPr/>
                    <a:lstStyle/>
                    <a:p>
                      <a:pPr fontAlgn="t"/>
                      <a:r>
                        <a:rPr lang="pl-PL" sz="2000" b="1">
                          <a:solidFill>
                            <a:schemeClr val="bg1"/>
                          </a:solidFill>
                          <a:effectLst/>
                        </a:rPr>
                        <a:t>Anna</a:t>
                      </a:r>
                      <a:endParaRPr lang="pl-PL" sz="2000">
                        <a:solidFill>
                          <a:schemeClr val="bg1"/>
                        </a:solidFill>
                        <a:effectLst/>
                      </a:endParaRPr>
                    </a:p>
                  </a:txBody>
                  <a:tcPr marL="76200" marR="76200" marT="76200" marB="7620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pl-PL" sz="2000" b="1">
                          <a:solidFill>
                            <a:schemeClr val="bg1"/>
                          </a:solidFill>
                          <a:effectLst/>
                        </a:rPr>
                        <a:t>Sylwia</a:t>
                      </a:r>
                      <a:endParaRPr lang="pl-PL" sz="2000">
                        <a:solidFill>
                          <a:schemeClr val="bg1"/>
                        </a:solidFill>
                        <a:effectLst/>
                      </a:endParaRPr>
                    </a:p>
                  </a:txBody>
                  <a:tcPr marL="76200" marR="76200" marT="76200" marB="7620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29620607"/>
                  </a:ext>
                </a:extLst>
              </a:tr>
              <a:tr h="2782624">
                <a:tc>
                  <a:txBody>
                    <a:bodyPr/>
                    <a:lstStyle/>
                    <a:p>
                      <a:pPr fontAlgn="t"/>
                      <a:r>
                        <a:rPr lang="pl-PL" sz="2000" dirty="0">
                          <a:solidFill>
                            <a:schemeClr val="bg1"/>
                          </a:solidFill>
                          <a:effectLst/>
                        </a:rPr>
                        <a:t>Myśli: „Ten facet wydaje się być w porządku, może po prostu się zgubił i potrzebuje zapytać o drogę.”</a:t>
                      </a:r>
                    </a:p>
                  </a:txBody>
                  <a:tcPr marL="76200" marR="76200" marT="76200" marB="7620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pl-PL" sz="2000">
                          <a:solidFill>
                            <a:schemeClr val="bg1"/>
                          </a:solidFill>
                          <a:effectLst/>
                        </a:rPr>
                        <a:t>Myśli: „Dlaczego on idzie w moim kierunku? Czego chce? On coś kombinuje.”</a:t>
                      </a:r>
                    </a:p>
                  </a:txBody>
                  <a:tcPr marL="76200" marR="76200" marT="76200" marB="7620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70150891"/>
                  </a:ext>
                </a:extLst>
              </a:tr>
              <a:tr h="1509220">
                <a:tc>
                  <a:txBody>
                    <a:bodyPr/>
                    <a:lstStyle/>
                    <a:p>
                      <a:pPr fontAlgn="t"/>
                      <a:r>
                        <a:rPr lang="pl-PL" sz="2000" dirty="0">
                          <a:solidFill>
                            <a:schemeClr val="bg1"/>
                          </a:solidFill>
                          <a:effectLst/>
                        </a:rPr>
                        <a:t>Emocje: spokojna, przyjaźnie nastawiona</a:t>
                      </a:r>
                    </a:p>
                  </a:txBody>
                  <a:tcPr marL="76200" marR="76200" marT="76200" marB="7620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pl-PL" sz="2000" dirty="0">
                          <a:solidFill>
                            <a:schemeClr val="bg1"/>
                          </a:solidFill>
                          <a:effectLst/>
                        </a:rPr>
                        <a:t>Emocje: przestraszona, zdenerwowana</a:t>
                      </a:r>
                    </a:p>
                  </a:txBody>
                  <a:tcPr marL="76200" marR="76200" marT="76200" marB="7620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77872209"/>
                  </a:ext>
                </a:extLst>
              </a:tr>
            </a:tbl>
          </a:graphicData>
        </a:graphic>
      </p:graphicFrame>
    </p:spTree>
    <p:extLst>
      <p:ext uri="{BB962C8B-B14F-4D97-AF65-F5344CB8AC3E}">
        <p14:creationId xmlns:p14="http://schemas.microsoft.com/office/powerpoint/2010/main" val="1886555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112B2D2-3B6E-6872-FD5A-F22105C231FF}"/>
              </a:ext>
            </a:extLst>
          </p:cNvPr>
          <p:cNvSpPr>
            <a:spLocks noGrp="1"/>
          </p:cNvSpPr>
          <p:nvPr>
            <p:ph idx="1"/>
          </p:nvPr>
        </p:nvSpPr>
        <p:spPr>
          <a:xfrm>
            <a:off x="1587710" y="193040"/>
            <a:ext cx="9486690" cy="6431280"/>
          </a:xfrm>
        </p:spPr>
        <p:txBody>
          <a:bodyPr>
            <a:normAutofit fontScale="92500"/>
          </a:bodyPr>
          <a:lstStyle/>
          <a:p>
            <a:pPr algn="just"/>
            <a:r>
              <a:rPr lang="pl-PL" sz="1800" dirty="0"/>
              <a:t>Smutek, radość, wstyd, strach, złość… Lista nazw emocji jest bardzo długa, jednak nie potrafimy z niej korzystać.</a:t>
            </a:r>
          </a:p>
          <a:p>
            <a:pPr algn="just"/>
            <a:r>
              <a:rPr lang="pl-PL" sz="1800" dirty="0"/>
              <a:t>Emocje są to zwykle bardzo silne, świadome lub nieświadome, nietrwałe, ale jednocześnie gwałtowne uczucia (stany afektywne). Zwykle charakteryzują się silnym zabarwieniem i wyraźnym znakiem. Są to gniew, złość, rozpacz, radość i strach. Uważnie obserwując, dość łatwo zauważyć te afekty, bo na ogół poprzedzone są jakimś zdarzeniem.</a:t>
            </a:r>
          </a:p>
          <a:p>
            <a:pPr algn="just"/>
            <a:r>
              <a:rPr lang="pl-PL" sz="1800" dirty="0"/>
              <a:t>    Dlaczego to ważne jeśli odczuwamy emocje pozytywne to zwykle pojawia się tendencja do podtrzymywania danej aktywności lub określonego kontaktu, który te emocje wywołał. Znaczy to tyle, że jeśli nam dobrze to chcemy, by trwało to jak najdłużej. Wyjaśnia to na przykład sytuację, w której dziecko nie chce przerwać miłej sytuacji, nie chce wyjść z placu zabaw, chce w kółko słuchać jednej piosenki.</a:t>
            </a:r>
          </a:p>
          <a:p>
            <a:pPr algn="just"/>
            <a:r>
              <a:rPr lang="pl-PL" sz="1800" dirty="0"/>
              <a:t>Emocje negatywne mają za zadanie przerwać aktywność, która je wywołała. Powinny też prowadzić do przerwania kontaktu ze źródłem tych złych emocji. Przerwanie sytuacji nie przerywa jednak złych emocji, bo emocje ujemne mogą trwać przez pewien czas po tym, jak ich przyczyna zniknęła.</a:t>
            </a:r>
          </a:p>
          <a:p>
            <a:pPr algn="just"/>
            <a:r>
              <a:rPr lang="pl-PL" sz="1800" dirty="0"/>
              <a:t>W życiu ważna jest znajomość własnych emocji. Podstawą inteligencji emocjonalnej jest więc samoświadomość – rozpoznawanie uczucia w określonej sytuacji. Niezdolność rozpoznawania własnych uczuć może powodować frustrację i zagubienie. Osoby, które orientują się w swoich uczuciach, lepiej kierują swoim życiem, bo wiedzą, co czują, kiedy podejmują ważne decyzje.</a:t>
            </a:r>
          </a:p>
        </p:txBody>
      </p:sp>
    </p:spTree>
    <p:extLst>
      <p:ext uri="{BB962C8B-B14F-4D97-AF65-F5344CB8AC3E}">
        <p14:creationId xmlns:p14="http://schemas.microsoft.com/office/powerpoint/2010/main" val="529513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91E5C6-30ED-1383-11D1-7BFC1EB2739E}"/>
              </a:ext>
            </a:extLst>
          </p:cNvPr>
          <p:cNvSpPr>
            <a:spLocks noGrp="1"/>
          </p:cNvSpPr>
          <p:nvPr>
            <p:ph type="title"/>
          </p:nvPr>
        </p:nvSpPr>
        <p:spPr/>
        <p:txBody>
          <a:bodyPr/>
          <a:lstStyle/>
          <a:p>
            <a:endParaRPr lang="pl-PL"/>
          </a:p>
        </p:txBody>
      </p:sp>
      <p:graphicFrame>
        <p:nvGraphicFramePr>
          <p:cNvPr id="4" name="Symbol zastępczy zawartości 3">
            <a:extLst>
              <a:ext uri="{FF2B5EF4-FFF2-40B4-BE49-F238E27FC236}">
                <a16:creationId xmlns:a16="http://schemas.microsoft.com/office/drawing/2014/main" id="{B96E48DA-E1CD-72AC-0B0A-027C6A7E05B8}"/>
              </a:ext>
            </a:extLst>
          </p:cNvPr>
          <p:cNvGraphicFramePr>
            <a:graphicFrameLocks noGrp="1"/>
          </p:cNvGraphicFramePr>
          <p:nvPr>
            <p:ph idx="1"/>
            <p:extLst>
              <p:ext uri="{D42A27DB-BD31-4B8C-83A1-F6EECF244321}">
                <p14:modId xmlns:p14="http://schemas.microsoft.com/office/powerpoint/2010/main" val="700969382"/>
              </p:ext>
            </p:extLst>
          </p:nvPr>
        </p:nvGraphicFramePr>
        <p:xfrm>
          <a:off x="2763520" y="294640"/>
          <a:ext cx="6898640" cy="6197601"/>
        </p:xfrm>
        <a:graphic>
          <a:graphicData uri="http://schemas.openxmlformats.org/drawingml/2006/table">
            <a:tbl>
              <a:tblPr/>
              <a:tblGrid>
                <a:gridCol w="3449320">
                  <a:extLst>
                    <a:ext uri="{9D8B030D-6E8A-4147-A177-3AD203B41FA5}">
                      <a16:colId xmlns:a16="http://schemas.microsoft.com/office/drawing/2014/main" val="1200357499"/>
                    </a:ext>
                  </a:extLst>
                </a:gridCol>
                <a:gridCol w="3449320">
                  <a:extLst>
                    <a:ext uri="{9D8B030D-6E8A-4147-A177-3AD203B41FA5}">
                      <a16:colId xmlns:a16="http://schemas.microsoft.com/office/drawing/2014/main" val="2754851529"/>
                    </a:ext>
                  </a:extLst>
                </a:gridCol>
              </a:tblGrid>
              <a:tr h="944006">
                <a:tc gridSpan="2">
                  <a:txBody>
                    <a:bodyPr/>
                    <a:lstStyle/>
                    <a:p>
                      <a:pPr fontAlgn="t"/>
                      <a:r>
                        <a:rPr lang="pl-PL" sz="2000" b="1">
                          <a:solidFill>
                            <a:schemeClr val="bg1"/>
                          </a:solidFill>
                          <a:effectLst/>
                        </a:rPr>
                        <a:t>Sytuacja: Kuba i Olek dzwonią do kolegi, który nie odbiera telefonu</a:t>
                      </a:r>
                      <a:endParaRPr lang="pl-PL" sz="2000">
                        <a:solidFill>
                          <a:schemeClr val="bg1"/>
                        </a:solidFill>
                        <a:effectLst/>
                      </a:endParaRPr>
                    </a:p>
                  </a:txBody>
                  <a:tcPr marL="64998" marR="64998" marT="64998" marB="6499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hMerge="1">
                  <a:txBody>
                    <a:bodyPr/>
                    <a:lstStyle/>
                    <a:p>
                      <a:endParaRPr lang="pl-PL"/>
                    </a:p>
                  </a:txBody>
                  <a:tcPr/>
                </a:tc>
                <a:extLst>
                  <a:ext uri="{0D108BD9-81ED-4DB2-BD59-A6C34878D82A}">
                    <a16:rowId xmlns:a16="http://schemas.microsoft.com/office/drawing/2014/main" val="1298877270"/>
                  </a:ext>
                </a:extLst>
              </a:tr>
              <a:tr h="574612">
                <a:tc>
                  <a:txBody>
                    <a:bodyPr/>
                    <a:lstStyle/>
                    <a:p>
                      <a:pPr fontAlgn="t"/>
                      <a:r>
                        <a:rPr lang="pl-PL" sz="2000" b="1">
                          <a:solidFill>
                            <a:schemeClr val="bg1"/>
                          </a:solidFill>
                          <a:effectLst/>
                        </a:rPr>
                        <a:t>Kuba</a:t>
                      </a:r>
                      <a:endParaRPr lang="pl-PL" sz="2000">
                        <a:solidFill>
                          <a:schemeClr val="bg1"/>
                        </a:solidFill>
                        <a:effectLst/>
                      </a:endParaRPr>
                    </a:p>
                  </a:txBody>
                  <a:tcPr marL="64998" marR="64998" marT="64998" marB="6499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pl-PL" sz="2000" b="1">
                          <a:solidFill>
                            <a:schemeClr val="bg1"/>
                          </a:solidFill>
                          <a:effectLst/>
                        </a:rPr>
                        <a:t>Olek</a:t>
                      </a:r>
                      <a:endParaRPr lang="pl-PL" sz="2000">
                        <a:solidFill>
                          <a:schemeClr val="bg1"/>
                        </a:solidFill>
                        <a:effectLst/>
                      </a:endParaRPr>
                    </a:p>
                  </a:txBody>
                  <a:tcPr marL="64998" marR="64998" marT="64998" marB="6499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52310915"/>
                  </a:ext>
                </a:extLst>
              </a:tr>
              <a:tr h="1682792">
                <a:tc>
                  <a:txBody>
                    <a:bodyPr/>
                    <a:lstStyle/>
                    <a:p>
                      <a:pPr fontAlgn="t"/>
                      <a:r>
                        <a:rPr lang="pl-PL" sz="2000" dirty="0">
                          <a:solidFill>
                            <a:schemeClr val="bg1"/>
                          </a:solidFill>
                          <a:effectLst/>
                        </a:rPr>
                        <a:t>Myśli: „Musi być zajęty albo nie ma ochoty teraz rozmawiać.”</a:t>
                      </a:r>
                    </a:p>
                  </a:txBody>
                  <a:tcPr marL="64998" marR="64998" marT="64998" marB="6499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pl-PL" sz="2000">
                          <a:solidFill>
                            <a:schemeClr val="bg1"/>
                          </a:solidFill>
                          <a:effectLst/>
                        </a:rPr>
                        <a:t>Myśli: „On nie chce ze mną rozmawiać. Widocznie jestem nudny i dziwny”</a:t>
                      </a:r>
                    </a:p>
                  </a:txBody>
                  <a:tcPr marL="64998" marR="64998" marT="64998" marB="6499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110189526"/>
                  </a:ext>
                </a:extLst>
              </a:tr>
              <a:tr h="944006">
                <a:tc>
                  <a:txBody>
                    <a:bodyPr/>
                    <a:lstStyle/>
                    <a:p>
                      <a:pPr fontAlgn="t"/>
                      <a:r>
                        <a:rPr lang="pl-PL" sz="2000">
                          <a:solidFill>
                            <a:schemeClr val="bg1"/>
                          </a:solidFill>
                          <a:effectLst/>
                        </a:rPr>
                        <a:t>Emocje: brak zmiany stanu emocjonalnego</a:t>
                      </a:r>
                    </a:p>
                  </a:txBody>
                  <a:tcPr marL="64998" marR="64998" marT="64998" marB="6499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pl-PL" sz="2000">
                          <a:solidFill>
                            <a:schemeClr val="bg1"/>
                          </a:solidFill>
                          <a:effectLst/>
                        </a:rPr>
                        <a:t>Emocje: smutek</a:t>
                      </a:r>
                    </a:p>
                  </a:txBody>
                  <a:tcPr marL="64998" marR="64998" marT="64998" marB="6499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62611567"/>
                  </a:ext>
                </a:extLst>
              </a:tr>
              <a:tr h="2052185">
                <a:tc>
                  <a:txBody>
                    <a:bodyPr/>
                    <a:lstStyle/>
                    <a:p>
                      <a:pPr fontAlgn="t"/>
                      <a:r>
                        <a:rPr lang="pl-PL" sz="2000">
                          <a:solidFill>
                            <a:schemeClr val="bg1"/>
                          </a:solidFill>
                          <a:effectLst/>
                        </a:rPr>
                        <a:t>Zachowanie: Kuba próbuje zadzwonić do kolegi za kilka godzin</a:t>
                      </a:r>
                    </a:p>
                  </a:txBody>
                  <a:tcPr marL="64998" marR="64998" marT="64998" marB="6499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pl-PL" sz="2000" dirty="0">
                          <a:solidFill>
                            <a:schemeClr val="bg1"/>
                          </a:solidFill>
                          <a:effectLst/>
                        </a:rPr>
                        <a:t>Zachowanie: Olek nie dzwoni więcej do tego kolegi i usiłuje unikać go w przyszłości</a:t>
                      </a:r>
                    </a:p>
                  </a:txBody>
                  <a:tcPr marL="64998" marR="64998" marT="64998" marB="64998">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31913909"/>
                  </a:ext>
                </a:extLst>
              </a:tr>
            </a:tbl>
          </a:graphicData>
        </a:graphic>
      </p:graphicFrame>
    </p:spTree>
    <p:extLst>
      <p:ext uri="{BB962C8B-B14F-4D97-AF65-F5344CB8AC3E}">
        <p14:creationId xmlns:p14="http://schemas.microsoft.com/office/powerpoint/2010/main" val="2139779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05FE5A-8FBA-6C7C-21C8-327B58912CA6}"/>
              </a:ext>
            </a:extLst>
          </p:cNvPr>
          <p:cNvSpPr>
            <a:spLocks noGrp="1"/>
          </p:cNvSpPr>
          <p:nvPr>
            <p:ph type="title"/>
          </p:nvPr>
        </p:nvSpPr>
        <p:spPr/>
        <p:txBody>
          <a:bodyPr/>
          <a:lstStyle/>
          <a:p>
            <a:r>
              <a:rPr lang="pl-PL" dirty="0"/>
              <a:t>MAM WŁADZĘ NAD SWOIMI UCZUCIAMI - WOLA</a:t>
            </a:r>
          </a:p>
        </p:txBody>
      </p:sp>
      <p:pic>
        <p:nvPicPr>
          <p:cNvPr id="5" name="Symbol zastępczy zawartości 4">
            <a:extLst>
              <a:ext uri="{FF2B5EF4-FFF2-40B4-BE49-F238E27FC236}">
                <a16:creationId xmlns:a16="http://schemas.microsoft.com/office/drawing/2014/main" id="{25B25C09-5882-0BAA-CCFB-F3236B4FFB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7500" y="2182608"/>
            <a:ext cx="9486900" cy="3881846"/>
          </a:xfrm>
        </p:spPr>
      </p:pic>
    </p:spTree>
    <p:extLst>
      <p:ext uri="{BB962C8B-B14F-4D97-AF65-F5344CB8AC3E}">
        <p14:creationId xmlns:p14="http://schemas.microsoft.com/office/powerpoint/2010/main" val="45642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id="{31744CFA-3AE2-B4D9-D82D-3F8603B8E3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60204" y="1427638"/>
            <a:ext cx="3725676" cy="3555683"/>
          </a:xfrm>
        </p:spPr>
      </p:pic>
      <p:sp>
        <p:nvSpPr>
          <p:cNvPr id="6" name="Symbol zastępczy tekstu 5">
            <a:extLst>
              <a:ext uri="{FF2B5EF4-FFF2-40B4-BE49-F238E27FC236}">
                <a16:creationId xmlns:a16="http://schemas.microsoft.com/office/drawing/2014/main" id="{E93D4498-6D2A-B386-ACB6-80749AD92255}"/>
              </a:ext>
            </a:extLst>
          </p:cNvPr>
          <p:cNvSpPr>
            <a:spLocks noGrp="1"/>
          </p:cNvSpPr>
          <p:nvPr>
            <p:ph type="body" sz="half" idx="2"/>
          </p:nvPr>
        </p:nvSpPr>
        <p:spPr>
          <a:xfrm>
            <a:off x="1557232" y="304800"/>
            <a:ext cx="5554768" cy="5801360"/>
          </a:xfrm>
        </p:spPr>
        <p:txBody>
          <a:bodyPr>
            <a:normAutofit lnSpcReduction="10000"/>
          </a:bodyPr>
          <a:lstStyle/>
          <a:p>
            <a:pPr algn="just"/>
            <a:r>
              <a:rPr lang="pl-PL" sz="2400" b="0" i="0" dirty="0">
                <a:solidFill>
                  <a:srgbClr val="E2E5E9"/>
                </a:solidFill>
                <a:effectLst/>
                <a:latin typeface="inherit"/>
              </a:rPr>
              <a:t>Rysunek przedstawia dwie identyczne szklanki. Zawierają tę samą ilość wody, ale wykazują dwie różne reakcje:</a:t>
            </a:r>
            <a:br>
              <a:rPr lang="pl-PL" sz="2400" b="0" i="0" dirty="0">
                <a:solidFill>
                  <a:srgbClr val="E2E5E9"/>
                </a:solidFill>
                <a:effectLst/>
                <a:latin typeface="inherit"/>
              </a:rPr>
            </a:br>
            <a:r>
              <a:rPr lang="pl-PL" sz="2400" b="0" i="0" dirty="0">
                <a:solidFill>
                  <a:srgbClr val="E2E5E9"/>
                </a:solidFill>
                <a:effectLst/>
                <a:latin typeface="inherit"/>
              </a:rPr>
              <a:t>Podczas gdy jedna osoba tonie, inna pływa. Czy wiesz dlaczego tak jest?</a:t>
            </a:r>
            <a:br>
              <a:rPr lang="pl-PL" sz="2400" b="0" i="0" dirty="0">
                <a:solidFill>
                  <a:srgbClr val="E2E5E9"/>
                </a:solidFill>
                <a:effectLst/>
                <a:latin typeface="inherit"/>
              </a:rPr>
            </a:br>
            <a:r>
              <a:rPr lang="pl-PL" sz="2400" b="0" i="0" dirty="0">
                <a:solidFill>
                  <a:srgbClr val="E2E5E9"/>
                </a:solidFill>
                <a:effectLst/>
                <a:latin typeface="inherit"/>
              </a:rPr>
              <a:t>Bo to nie sytuacje kradną nasz spokój, ale sposób, w jaki na nie reagujemy.</a:t>
            </a:r>
            <a:br>
              <a:rPr lang="pl-PL" sz="2400" b="0" i="0" dirty="0">
                <a:solidFill>
                  <a:srgbClr val="E2E5E9"/>
                </a:solidFill>
                <a:effectLst/>
                <a:latin typeface="inherit"/>
              </a:rPr>
            </a:br>
            <a:r>
              <a:rPr lang="pl-PL" sz="2400" b="0" i="0" dirty="0">
                <a:solidFill>
                  <a:srgbClr val="E2E5E9"/>
                </a:solidFill>
                <a:effectLst/>
                <a:latin typeface="inherit"/>
              </a:rPr>
              <a:t>W życiu zawsze jest tak:</a:t>
            </a:r>
            <a:br>
              <a:rPr lang="pl-PL" sz="2400" b="0" i="0" dirty="0">
                <a:solidFill>
                  <a:srgbClr val="E2E5E9"/>
                </a:solidFill>
                <a:effectLst/>
                <a:latin typeface="inherit"/>
              </a:rPr>
            </a:br>
            <a:r>
              <a:rPr lang="pl-PL" sz="2400" b="0" i="0" dirty="0">
                <a:solidFill>
                  <a:srgbClr val="E2E5E9"/>
                </a:solidFill>
                <a:effectLst/>
                <a:latin typeface="inherit"/>
              </a:rPr>
              <a:t>Podczas gdy jeden narzeka, drugi dziękuje, jeden się boi, drugi się modli, jeden mówi za dużo, drugi milczy, podobne sytuacje, różne reakcje.</a:t>
            </a:r>
            <a:br>
              <a:rPr lang="pl-PL" sz="2400" b="0" i="0" dirty="0">
                <a:solidFill>
                  <a:srgbClr val="E2E5E9"/>
                </a:solidFill>
                <a:effectLst/>
                <a:latin typeface="inherit"/>
              </a:rPr>
            </a:br>
            <a:r>
              <a:rPr lang="pl-PL" sz="2400" b="0" i="0" dirty="0">
                <a:solidFill>
                  <a:srgbClr val="E2E5E9"/>
                </a:solidFill>
                <a:effectLst/>
                <a:latin typeface="inherit"/>
              </a:rPr>
              <a:t>Czasami nie mamy wpływu na to, co się z nami dzieje, ale możemy wybrać sposób reakcji.</a:t>
            </a:r>
            <a:endParaRPr lang="pl-PL" sz="2400" dirty="0"/>
          </a:p>
        </p:txBody>
      </p:sp>
    </p:spTree>
    <p:extLst>
      <p:ext uri="{BB962C8B-B14F-4D97-AF65-F5344CB8AC3E}">
        <p14:creationId xmlns:p14="http://schemas.microsoft.com/office/powerpoint/2010/main" val="3158658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0FDDA5-8DD8-915B-A9E1-540013D83996}"/>
              </a:ext>
            </a:extLst>
          </p:cNvPr>
          <p:cNvSpPr>
            <a:spLocks noGrp="1"/>
          </p:cNvSpPr>
          <p:nvPr>
            <p:ph type="title"/>
          </p:nvPr>
        </p:nvSpPr>
        <p:spPr/>
        <p:txBody>
          <a:bodyPr/>
          <a:lstStyle/>
          <a:p>
            <a:endParaRPr lang="pl-PL"/>
          </a:p>
        </p:txBody>
      </p:sp>
      <p:pic>
        <p:nvPicPr>
          <p:cNvPr id="6" name="Symbol zastępczy zawartości 5">
            <a:extLst>
              <a:ext uri="{FF2B5EF4-FFF2-40B4-BE49-F238E27FC236}">
                <a16:creationId xmlns:a16="http://schemas.microsoft.com/office/drawing/2014/main" id="{8E1370A9-23C7-0576-3A8D-D3D75933DB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4635" y="2039874"/>
            <a:ext cx="10192429" cy="3937472"/>
          </a:xfrm>
        </p:spPr>
      </p:pic>
      <p:sp>
        <p:nvSpPr>
          <p:cNvPr id="4" name="Symbol zastępczy tekstu 3">
            <a:extLst>
              <a:ext uri="{FF2B5EF4-FFF2-40B4-BE49-F238E27FC236}">
                <a16:creationId xmlns:a16="http://schemas.microsoft.com/office/drawing/2014/main" id="{FDDFBA63-E79F-11BB-436A-36F1C619A5F5}"/>
              </a:ext>
            </a:extLst>
          </p:cNvPr>
          <p:cNvSpPr>
            <a:spLocks noGrp="1"/>
          </p:cNvSpPr>
          <p:nvPr>
            <p:ph type="body" sz="half" idx="2"/>
          </p:nvPr>
        </p:nvSpPr>
        <p:spPr/>
        <p:txBody>
          <a:bodyPr/>
          <a:lstStyle/>
          <a:p>
            <a:endParaRPr lang="pl-PL"/>
          </a:p>
        </p:txBody>
      </p:sp>
    </p:spTree>
    <p:extLst>
      <p:ext uri="{BB962C8B-B14F-4D97-AF65-F5344CB8AC3E}">
        <p14:creationId xmlns:p14="http://schemas.microsoft.com/office/powerpoint/2010/main" val="1556088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6B5A63-4F1C-FAD9-E49E-8F08FC7EFAA5}"/>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D3459A54-D1A6-B474-EB29-76A3D01FF9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1280" y="0"/>
            <a:ext cx="6949440" cy="6949440"/>
          </a:xfrm>
        </p:spPr>
      </p:pic>
    </p:spTree>
    <p:extLst>
      <p:ext uri="{BB962C8B-B14F-4D97-AF65-F5344CB8AC3E}">
        <p14:creationId xmlns:p14="http://schemas.microsoft.com/office/powerpoint/2010/main" val="4015425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ABB552-05B7-3D6C-EE8D-968B63257CFD}"/>
              </a:ext>
            </a:extLst>
          </p:cNvPr>
          <p:cNvSpPr>
            <a:spLocks noGrp="1"/>
          </p:cNvSpPr>
          <p:nvPr>
            <p:ph type="title"/>
          </p:nvPr>
        </p:nvSpPr>
        <p:spPr/>
        <p:txBody>
          <a:bodyPr/>
          <a:lstStyle/>
          <a:p>
            <a:r>
              <a:rPr lang="pl-PL" dirty="0"/>
              <a:t>ODPOWIEDZIALOŚĆ ZA EMOCJE</a:t>
            </a:r>
          </a:p>
        </p:txBody>
      </p:sp>
      <p:pic>
        <p:nvPicPr>
          <p:cNvPr id="5" name="Symbol zastępczy zawartości 4">
            <a:extLst>
              <a:ext uri="{FF2B5EF4-FFF2-40B4-BE49-F238E27FC236}">
                <a16:creationId xmlns:a16="http://schemas.microsoft.com/office/drawing/2014/main" id="{DFC716CA-1046-0C89-0339-3F96FE3A52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1120" y="1320642"/>
            <a:ext cx="5252720" cy="5252720"/>
          </a:xfrm>
        </p:spPr>
      </p:pic>
    </p:spTree>
    <p:extLst>
      <p:ext uri="{BB962C8B-B14F-4D97-AF65-F5344CB8AC3E}">
        <p14:creationId xmlns:p14="http://schemas.microsoft.com/office/powerpoint/2010/main" val="1725963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A2327A-361A-D1F1-A828-DBA7653CC9DE}"/>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D268CEB8-132B-CA3B-B251-4201A85B6E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2400" y="25400"/>
            <a:ext cx="6807200" cy="6807200"/>
          </a:xfrm>
        </p:spPr>
      </p:pic>
    </p:spTree>
    <p:extLst>
      <p:ext uri="{BB962C8B-B14F-4D97-AF65-F5344CB8AC3E}">
        <p14:creationId xmlns:p14="http://schemas.microsoft.com/office/powerpoint/2010/main" val="3662952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5CFC-288A-85D2-8CDD-E2B5B90F9813}"/>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8AA093F1-03D7-59F5-7066-71154079B8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2080" y="10160"/>
            <a:ext cx="6847840" cy="6847840"/>
          </a:xfrm>
        </p:spPr>
      </p:pic>
    </p:spTree>
    <p:extLst>
      <p:ext uri="{BB962C8B-B14F-4D97-AF65-F5344CB8AC3E}">
        <p14:creationId xmlns:p14="http://schemas.microsoft.com/office/powerpoint/2010/main" val="931004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D61029-CAED-A11E-1EFE-3D03C1304D40}"/>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8A62ED69-18CF-8EE2-1ECB-1460DB7526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7320" y="20320"/>
            <a:ext cx="6817360" cy="6817360"/>
          </a:xfrm>
        </p:spPr>
      </p:pic>
    </p:spTree>
    <p:extLst>
      <p:ext uri="{BB962C8B-B14F-4D97-AF65-F5344CB8AC3E}">
        <p14:creationId xmlns:p14="http://schemas.microsoft.com/office/powerpoint/2010/main" val="2405531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E23E72-BE6D-92F0-209C-09708C0F65B3}"/>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425FAAF9-217D-15C2-5107-CF36C440A5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8170" y="296076"/>
            <a:ext cx="10775660" cy="6265847"/>
          </a:xfrm>
        </p:spPr>
      </p:pic>
    </p:spTree>
    <p:extLst>
      <p:ext uri="{BB962C8B-B14F-4D97-AF65-F5344CB8AC3E}">
        <p14:creationId xmlns:p14="http://schemas.microsoft.com/office/powerpoint/2010/main" val="959585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170E1-3E8C-4EF1-A13D-38E7F19533D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369BDDA-7697-316B-64AD-CB721899D6F5}"/>
              </a:ext>
            </a:extLst>
          </p:cNvPr>
          <p:cNvSpPr>
            <a:spLocks noGrp="1"/>
          </p:cNvSpPr>
          <p:nvPr>
            <p:ph type="title"/>
          </p:nvPr>
        </p:nvSpPr>
        <p:spPr/>
        <p:txBody>
          <a:bodyPr/>
          <a:lstStyle/>
          <a:p>
            <a:endParaRPr lang="pl-PL"/>
          </a:p>
        </p:txBody>
      </p:sp>
      <p:pic>
        <p:nvPicPr>
          <p:cNvPr id="7" name="Symbol zastępczy zawartości 6">
            <a:extLst>
              <a:ext uri="{FF2B5EF4-FFF2-40B4-BE49-F238E27FC236}">
                <a16:creationId xmlns:a16="http://schemas.microsoft.com/office/drawing/2014/main" id="{733CFADB-49DE-E152-014B-E5674A1B71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6160" y="0"/>
            <a:ext cx="6888321" cy="6888321"/>
          </a:xfrm>
        </p:spPr>
      </p:pic>
    </p:spTree>
    <p:extLst>
      <p:ext uri="{BB962C8B-B14F-4D97-AF65-F5344CB8AC3E}">
        <p14:creationId xmlns:p14="http://schemas.microsoft.com/office/powerpoint/2010/main" val="3882014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B4F40F-1C75-91A1-1D7A-40944564F379}"/>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9FB7D629-631F-500D-67CE-DC85842A0F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061" y="393575"/>
            <a:ext cx="10623987" cy="6070850"/>
          </a:xfrm>
        </p:spPr>
      </p:pic>
    </p:spTree>
    <p:extLst>
      <p:ext uri="{BB962C8B-B14F-4D97-AF65-F5344CB8AC3E}">
        <p14:creationId xmlns:p14="http://schemas.microsoft.com/office/powerpoint/2010/main" val="4149440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CB8C9-3411-AA26-B5DA-19C0C2A6C41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F588C71-BD1A-5A76-E81C-2CE564AB0B63}"/>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0490AF35-E58C-66CC-FAA7-7BA95A51FC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5445" y="154500"/>
            <a:ext cx="10271219" cy="6549000"/>
          </a:xfrm>
        </p:spPr>
      </p:pic>
    </p:spTree>
    <p:extLst>
      <p:ext uri="{BB962C8B-B14F-4D97-AF65-F5344CB8AC3E}">
        <p14:creationId xmlns:p14="http://schemas.microsoft.com/office/powerpoint/2010/main" val="1086402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0AA6E-2CCA-A655-C255-96B1F88EDB1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C323286-88E8-EA7C-EDF3-6FFEEE9C5170}"/>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B173B487-EAB2-C24D-2B5E-745CA17FEB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3761" y="128656"/>
            <a:ext cx="10334588" cy="6600688"/>
          </a:xfrm>
        </p:spPr>
      </p:pic>
    </p:spTree>
    <p:extLst>
      <p:ext uri="{BB962C8B-B14F-4D97-AF65-F5344CB8AC3E}">
        <p14:creationId xmlns:p14="http://schemas.microsoft.com/office/powerpoint/2010/main" val="944078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EFEE8-F2B5-9076-5C9D-227D416DCF7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253A12E-47EA-AC9A-092C-4EC802F9D0F0}"/>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326F42E4-D7E9-D6FF-0C73-4504CC3F3D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875" y="196516"/>
            <a:ext cx="11018250" cy="6464967"/>
          </a:xfrm>
        </p:spPr>
      </p:pic>
    </p:spTree>
    <p:extLst>
      <p:ext uri="{BB962C8B-B14F-4D97-AF65-F5344CB8AC3E}">
        <p14:creationId xmlns:p14="http://schemas.microsoft.com/office/powerpoint/2010/main" val="3118740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3661C-AAF6-A92A-F453-D7DF88C38CB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A90BA5E-A40F-B054-2041-0A195F7BCB78}"/>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28967A48-58C9-C0D0-2F4A-DADC70A273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7795" y="140370"/>
            <a:ext cx="10106520" cy="6577260"/>
          </a:xfrm>
        </p:spPr>
      </p:pic>
    </p:spTree>
    <p:extLst>
      <p:ext uri="{BB962C8B-B14F-4D97-AF65-F5344CB8AC3E}">
        <p14:creationId xmlns:p14="http://schemas.microsoft.com/office/powerpoint/2010/main" val="2756736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CD682-2756-3CCE-814A-8599F1903A8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7F2C9E8-FB04-CDF1-99B6-78B2BECAC239}"/>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AC2E0463-00FC-65F3-7B33-BEC815E7E3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8382" y="123271"/>
            <a:ext cx="10365346" cy="6611458"/>
          </a:xfrm>
        </p:spPr>
      </p:pic>
    </p:spTree>
    <p:extLst>
      <p:ext uri="{BB962C8B-B14F-4D97-AF65-F5344CB8AC3E}">
        <p14:creationId xmlns:p14="http://schemas.microsoft.com/office/powerpoint/2010/main" val="3042589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94064-4257-4F37-12CD-E17B3C7B305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ACFA072-1E0E-73E5-2485-AD371DFF2DC9}"/>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9B8F20B6-4CA5-DFFE-00B3-47A94F9354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3591" y="42168"/>
            <a:ext cx="10624818" cy="6773664"/>
          </a:xfrm>
        </p:spPr>
      </p:pic>
    </p:spTree>
    <p:extLst>
      <p:ext uri="{BB962C8B-B14F-4D97-AF65-F5344CB8AC3E}">
        <p14:creationId xmlns:p14="http://schemas.microsoft.com/office/powerpoint/2010/main" val="1842147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16B23-46BE-1C17-EC9C-EA7517CA54A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BA16C63-EF4E-0FDE-9303-4D7090BF055E}"/>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C22B12C4-E3F6-BBCC-804F-BE838D348B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3855" y="49959"/>
            <a:ext cx="10604290" cy="6758081"/>
          </a:xfrm>
        </p:spPr>
      </p:pic>
    </p:spTree>
    <p:extLst>
      <p:ext uri="{BB962C8B-B14F-4D97-AF65-F5344CB8AC3E}">
        <p14:creationId xmlns:p14="http://schemas.microsoft.com/office/powerpoint/2010/main" val="3777530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E66BB-B926-FD6B-8947-4D7B1881538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A8DEA7B-6801-C822-61A6-57A9B0D98ABF}"/>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17DBD4E6-A7BE-C3BA-82D6-D822C24552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7600" y="93757"/>
            <a:ext cx="10443868" cy="6670485"/>
          </a:xfrm>
        </p:spPr>
      </p:pic>
    </p:spTree>
    <p:extLst>
      <p:ext uri="{BB962C8B-B14F-4D97-AF65-F5344CB8AC3E}">
        <p14:creationId xmlns:p14="http://schemas.microsoft.com/office/powerpoint/2010/main" val="1488706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789F5-9ACD-529D-5FC7-346CF81C162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9F25D69-B0B2-BFE0-AD54-8373511B2B05}"/>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14DB0D97-4B92-F2B0-10E3-F61CD84303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2968" y="126002"/>
            <a:ext cx="8406063" cy="6605996"/>
          </a:xfrm>
        </p:spPr>
      </p:pic>
    </p:spTree>
    <p:extLst>
      <p:ext uri="{BB962C8B-B14F-4D97-AF65-F5344CB8AC3E}">
        <p14:creationId xmlns:p14="http://schemas.microsoft.com/office/powerpoint/2010/main" val="2854854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1C15DFD-AB97-AB43-A6C9-2808708C9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A05BA89-ECA6-2247-ABBB-3C6716020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1D80E22-6983-F947-8C7A-2D9E6099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FFC7CB6-CC66-BA40-AFA4-7AE998055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Symbol zastępczy zawartości 10" descr="Obraz zawierający tekst, kreskówka, plakat&#10;&#10;Zawartość wygenerowana przez sztuczną inteligencję może być niepoprawna.">
            <a:extLst>
              <a:ext uri="{FF2B5EF4-FFF2-40B4-BE49-F238E27FC236}">
                <a16:creationId xmlns:a16="http://schemas.microsoft.com/office/drawing/2014/main" id="{1F435D48-EB07-A83D-09B2-E013A7CD5E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1240" y="0"/>
            <a:ext cx="9779719" cy="7334789"/>
          </a:xfrm>
        </p:spPr>
      </p:pic>
    </p:spTree>
    <p:extLst>
      <p:ext uri="{BB962C8B-B14F-4D97-AF65-F5344CB8AC3E}">
        <p14:creationId xmlns:p14="http://schemas.microsoft.com/office/powerpoint/2010/main" val="27469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1CA983-69C8-143E-A4F1-71518DF2080D}"/>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810F7EB8-023A-B61A-7D39-7AC6409F104E}"/>
              </a:ext>
            </a:extLst>
          </p:cNvPr>
          <p:cNvSpPr>
            <a:spLocks noGrp="1"/>
          </p:cNvSpPr>
          <p:nvPr>
            <p:ph idx="1"/>
          </p:nvPr>
        </p:nvSpPr>
        <p:spPr/>
        <p:txBody>
          <a:bodyPr/>
          <a:lstStyle/>
          <a:p>
            <a:endParaRPr lang="pl-PL"/>
          </a:p>
        </p:txBody>
      </p:sp>
    </p:spTree>
    <p:extLst>
      <p:ext uri="{BB962C8B-B14F-4D97-AF65-F5344CB8AC3E}">
        <p14:creationId xmlns:p14="http://schemas.microsoft.com/office/powerpoint/2010/main" val="186753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7D3FB-2393-F914-435B-665D348A6FB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AACA249-9E25-96AE-C708-ABF9C9748EE0}"/>
              </a:ext>
            </a:extLst>
          </p:cNvPr>
          <p:cNvSpPr>
            <a:spLocks noGrp="1"/>
          </p:cNvSpPr>
          <p:nvPr>
            <p:ph type="title"/>
          </p:nvPr>
        </p:nvSpPr>
        <p:spPr/>
        <p:txBody>
          <a:bodyPr/>
          <a:lstStyle/>
          <a:p>
            <a:endParaRPr lang="pl-PL"/>
          </a:p>
        </p:txBody>
      </p:sp>
      <p:pic>
        <p:nvPicPr>
          <p:cNvPr id="5" name="Symbol zastępczy zawartości 4" descr="Obraz zawierający tekst, zrzut ekranu, Czcionka, kreskówka&#10;&#10;Zawartość wygenerowana przez sztuczną inteligencję może być niepoprawna.">
            <a:extLst>
              <a:ext uri="{FF2B5EF4-FFF2-40B4-BE49-F238E27FC236}">
                <a16:creationId xmlns:a16="http://schemas.microsoft.com/office/drawing/2014/main" id="{CB314144-B0C3-2AF4-BA81-07AB8A5CC9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5569" y="0"/>
            <a:ext cx="8180861" cy="6858000"/>
          </a:xfrm>
        </p:spPr>
      </p:pic>
    </p:spTree>
    <p:extLst>
      <p:ext uri="{BB962C8B-B14F-4D97-AF65-F5344CB8AC3E}">
        <p14:creationId xmlns:p14="http://schemas.microsoft.com/office/powerpoint/2010/main" val="3625121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531E23-EE95-EE8F-2E29-5D1F7D1AE3C0}"/>
              </a:ext>
            </a:extLst>
          </p:cNvPr>
          <p:cNvSpPr>
            <a:spLocks noGrp="1"/>
          </p:cNvSpPr>
          <p:nvPr>
            <p:ph type="title"/>
          </p:nvPr>
        </p:nvSpPr>
        <p:spPr/>
        <p:txBody>
          <a:bodyPr/>
          <a:lstStyle/>
          <a:p>
            <a:endParaRPr lang="pl-PL"/>
          </a:p>
        </p:txBody>
      </p:sp>
      <p:pic>
        <p:nvPicPr>
          <p:cNvPr id="5" name="Symbol zastępczy zawartości 4" descr="Obraz zawierający tekst, zrzut ekranu, diagram, Czcionka&#10;&#10;Zawartość wygenerowana przez sztuczną inteligencję może być niepoprawna.">
            <a:extLst>
              <a:ext uri="{FF2B5EF4-FFF2-40B4-BE49-F238E27FC236}">
                <a16:creationId xmlns:a16="http://schemas.microsoft.com/office/drawing/2014/main" id="{95094B39-62CE-4569-5DA6-C761DAFDFD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9055" y="0"/>
            <a:ext cx="9143999" cy="6858000"/>
          </a:xfrm>
        </p:spPr>
      </p:pic>
    </p:spTree>
    <p:extLst>
      <p:ext uri="{BB962C8B-B14F-4D97-AF65-F5344CB8AC3E}">
        <p14:creationId xmlns:p14="http://schemas.microsoft.com/office/powerpoint/2010/main" val="685763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953A1D-6411-DFFE-D59F-6EBE462D7AF8}"/>
              </a:ext>
            </a:extLst>
          </p:cNvPr>
          <p:cNvSpPr>
            <a:spLocks noGrp="1"/>
          </p:cNvSpPr>
          <p:nvPr>
            <p:ph type="title"/>
          </p:nvPr>
        </p:nvSpPr>
        <p:spPr/>
        <p:txBody>
          <a:bodyPr>
            <a:normAutofit/>
          </a:bodyPr>
          <a:lstStyle/>
          <a:p>
            <a:pPr algn="ctr"/>
            <a:r>
              <a:rPr lang="pl-PL" sz="7200" dirty="0"/>
              <a:t>LĘK CZY ZŁOŚĆ</a:t>
            </a:r>
          </a:p>
        </p:txBody>
      </p:sp>
      <p:sp>
        <p:nvSpPr>
          <p:cNvPr id="3" name="Symbol zastępczy zawartości 2">
            <a:extLst>
              <a:ext uri="{FF2B5EF4-FFF2-40B4-BE49-F238E27FC236}">
                <a16:creationId xmlns:a16="http://schemas.microsoft.com/office/drawing/2014/main" id="{8B686C34-2189-D524-74AD-22B96D9B9077}"/>
              </a:ext>
            </a:extLst>
          </p:cNvPr>
          <p:cNvSpPr>
            <a:spLocks noGrp="1"/>
          </p:cNvSpPr>
          <p:nvPr>
            <p:ph idx="1"/>
          </p:nvPr>
        </p:nvSpPr>
        <p:spPr/>
        <p:txBody>
          <a:bodyPr>
            <a:normAutofit/>
          </a:bodyPr>
          <a:lstStyle/>
          <a:p>
            <a:pPr marL="0" indent="0" algn="ctr">
              <a:buNone/>
            </a:pPr>
            <a:endParaRPr lang="pl-PL" sz="4000" dirty="0"/>
          </a:p>
          <a:p>
            <a:pPr marL="0" indent="0" algn="ctr">
              <a:buNone/>
            </a:pPr>
            <a:endParaRPr lang="pl-PL" sz="4000" dirty="0"/>
          </a:p>
          <a:p>
            <a:pPr marL="0" indent="0" algn="ctr">
              <a:buNone/>
            </a:pPr>
            <a:r>
              <a:rPr lang="pl-PL" sz="4000" dirty="0"/>
              <a:t>„DENERWUJĘ SIĘ”</a:t>
            </a:r>
          </a:p>
        </p:txBody>
      </p:sp>
      <p:pic>
        <p:nvPicPr>
          <p:cNvPr id="5" name="Obraz 4">
            <a:extLst>
              <a:ext uri="{FF2B5EF4-FFF2-40B4-BE49-F238E27FC236}">
                <a16:creationId xmlns:a16="http://schemas.microsoft.com/office/drawing/2014/main" id="{2DB850F2-CD8E-E1F8-2925-DFDEB26F6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41" y="2005781"/>
            <a:ext cx="2635176" cy="4466401"/>
          </a:xfrm>
          <a:prstGeom prst="rect">
            <a:avLst/>
          </a:prstGeom>
        </p:spPr>
      </p:pic>
      <p:pic>
        <p:nvPicPr>
          <p:cNvPr id="7" name="Obraz 6">
            <a:extLst>
              <a:ext uri="{FF2B5EF4-FFF2-40B4-BE49-F238E27FC236}">
                <a16:creationId xmlns:a16="http://schemas.microsoft.com/office/drawing/2014/main" id="{1551AB9E-0A4F-A6D3-1B30-16A824A4B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064" y="2005781"/>
            <a:ext cx="2958550" cy="4437825"/>
          </a:xfrm>
          <a:prstGeom prst="rect">
            <a:avLst/>
          </a:prstGeom>
        </p:spPr>
      </p:pic>
    </p:spTree>
    <p:extLst>
      <p:ext uri="{BB962C8B-B14F-4D97-AF65-F5344CB8AC3E}">
        <p14:creationId xmlns:p14="http://schemas.microsoft.com/office/powerpoint/2010/main" val="1924110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0AFAB-8D85-BA22-6586-CADE89BA61C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0CB6108-DF12-51A7-A972-5AF7F22B7BD5}"/>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803B99DF-E880-BCCA-99C3-4D2FB0F004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7710" y="-1076555"/>
            <a:ext cx="9011109" cy="9011109"/>
          </a:xfrm>
        </p:spPr>
      </p:pic>
    </p:spTree>
    <p:extLst>
      <p:ext uri="{BB962C8B-B14F-4D97-AF65-F5344CB8AC3E}">
        <p14:creationId xmlns:p14="http://schemas.microsoft.com/office/powerpoint/2010/main" val="1575661145"/>
      </p:ext>
    </p:extLst>
  </p:cSld>
  <p:clrMapOvr>
    <a:masterClrMapping/>
  </p:clrMapOvr>
</p:sld>
</file>

<file path=ppt/theme/theme1.xml><?xml version="1.0" encoding="utf-8"?>
<a:theme xmlns:a="http://schemas.openxmlformats.org/drawingml/2006/main" name="InterweaveVTI">
  <a:themeElements>
    <a:clrScheme name="Interweave-R1">
      <a:dk1>
        <a:srgbClr val="000000"/>
      </a:dk1>
      <a:lt1>
        <a:srgbClr val="FFFFFF"/>
      </a:lt1>
      <a:dk2>
        <a:srgbClr val="292C2D"/>
      </a:dk2>
      <a:lt2>
        <a:srgbClr val="DDDEDD"/>
      </a:lt2>
      <a:accent1>
        <a:srgbClr val="0BA5E8"/>
      </a:accent1>
      <a:accent2>
        <a:srgbClr val="5066E1"/>
      </a:accent2>
      <a:accent3>
        <a:srgbClr val="894EC0"/>
      </a:accent3>
      <a:accent4>
        <a:srgbClr val="E54196"/>
      </a:accent4>
      <a:accent5>
        <a:srgbClr val="BE4449"/>
      </a:accent5>
      <a:accent6>
        <a:srgbClr val="F55822"/>
      </a:accent6>
      <a:hlink>
        <a:srgbClr val="C22DD8"/>
      </a:hlink>
      <a:folHlink>
        <a:srgbClr val="737F82"/>
      </a:folHlink>
    </a:clrScheme>
    <a:fontScheme name="Interweave">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weaveVTI" id="{2A5AE21D-FC75-4AD0-BC12-FA563BC24905}" vid="{9A4A41B8-EB69-44BB-8E15-B517E25CF8CA}"/>
    </a:ext>
  </a:extLst>
</a:theme>
</file>

<file path=docProps/app.xml><?xml version="1.0" encoding="utf-8"?>
<Properties xmlns="http://schemas.openxmlformats.org/officeDocument/2006/extended-properties" xmlns:vt="http://schemas.openxmlformats.org/officeDocument/2006/docPropsVTypes">
  <TotalTime>119</TotalTime>
  <Words>3709</Words>
  <Application>Microsoft Office PowerPoint</Application>
  <PresentationFormat>Panoramiczny</PresentationFormat>
  <Paragraphs>110</Paragraphs>
  <Slides>50</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50</vt:i4>
      </vt:variant>
    </vt:vector>
  </HeadingPairs>
  <TitlesOfParts>
    <vt:vector size="54" baseType="lpstr">
      <vt:lpstr>Arial</vt:lpstr>
      <vt:lpstr>inherit</vt:lpstr>
      <vt:lpstr>Neue Haas Grotesk Text Pro</vt:lpstr>
      <vt:lpstr>InterweaveVTI</vt:lpstr>
      <vt:lpstr>Wiara a emocje</vt:lpstr>
      <vt:lpstr>CZYM EMOCJE NIE SĄ?</vt:lpstr>
      <vt:lpstr>Prezentacja programu PowerPoint</vt:lpstr>
      <vt:lpstr>Prezentacja programu PowerPoint</vt:lpstr>
      <vt:lpstr>Prezentacja programu PowerPoint</vt:lpstr>
      <vt:lpstr>Prezentacja programu PowerPoint</vt:lpstr>
      <vt:lpstr>Prezentacja programu PowerPoint</vt:lpstr>
      <vt:lpstr>LĘK CZY ZŁOŚĆ</vt:lpstr>
      <vt:lpstr>Prezentacja programu PowerPoint</vt:lpstr>
      <vt:lpstr>Prezentacja programu PowerPoint</vt:lpstr>
      <vt:lpstr>UCZUCIA, KTÓRYCH  NIE LUBIMY DOŚWIADCZAĆ</vt:lpstr>
      <vt:lpstr>CZY SPOWIADAĆ SIĘ Z UCZUĆ? </vt:lpstr>
      <vt:lpstr>Niszczące zaangażowanie</vt:lpstr>
      <vt:lpstr>Pan Jezus też miał uczucia</vt:lpstr>
      <vt:lpstr>JEZUS DOŚWIADCZAŁ UCZUĆ</vt:lpstr>
      <vt:lpstr>RADOŚĆ JEZUSA</vt:lpstr>
      <vt:lpstr>ZŁOŚĆ JEZUSA</vt:lpstr>
      <vt:lpstr>SMUTEK JEZUSA</vt:lpstr>
      <vt:lpstr>SMUTEK JEZUSA</vt:lpstr>
      <vt:lpstr>SMUTEK JEZUSA</vt:lpstr>
      <vt:lpstr>SMUTEK I STRACH JEZUSA</vt:lpstr>
      <vt:lpstr>STRACH JEZUSA</vt:lpstr>
      <vt:lpstr>Prezentacja programu PowerPoint</vt:lpstr>
      <vt:lpstr>MORALNOŚĆ UCZUĆ WG KKK</vt:lpstr>
      <vt:lpstr>Jak powstają emocje?</vt:lpstr>
      <vt:lpstr>Porządkowanie uczuć</vt:lpstr>
      <vt:lpstr>KAŻDY MOŻE PRZEŻYĆ TĘ SAMĄ SYTUACJĘ NA INNY SPOSÓB</vt:lpstr>
      <vt:lpstr>Prezentacja programu PowerPoint</vt:lpstr>
      <vt:lpstr>Prezentacja programu PowerPoint</vt:lpstr>
      <vt:lpstr>Prezentacja programu PowerPoint</vt:lpstr>
      <vt:lpstr>MAM WŁADZĘ NAD SWOIMI UCZUCIAMI - WOLA</vt:lpstr>
      <vt:lpstr>Prezentacja programu PowerPoint</vt:lpstr>
      <vt:lpstr>Prezentacja programu PowerPoint</vt:lpstr>
      <vt:lpstr>Prezentacja programu PowerPoint</vt:lpstr>
      <vt:lpstr>ODPOWIEDZIALOŚĆ ZA EMOCJE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 R</dc:creator>
  <cp:lastModifiedBy>M R</cp:lastModifiedBy>
  <cp:revision>9</cp:revision>
  <dcterms:created xsi:type="dcterms:W3CDTF">2025-05-27T14:22:56Z</dcterms:created>
  <dcterms:modified xsi:type="dcterms:W3CDTF">2025-05-27T16:42:39Z</dcterms:modified>
</cp:coreProperties>
</file>